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Liberal Theory of Citizenship: Introduction</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Citizenship referring to ‘full and equal membership to a political community has three essential components- right, responsibility and identity.</a:t>
            </a:r>
          </a:p>
          <a:p>
            <a:r>
              <a:rPr lang="en-US" dirty="0" smtClean="0"/>
              <a:t>Full membership to a community is a necessary condition for a good life.</a:t>
            </a:r>
          </a:p>
          <a:p>
            <a:r>
              <a:rPr lang="en-US" dirty="0" smtClean="0"/>
              <a:t>Pre-capitalist societies were feudal, and were hierarchically ordained. One’s work and one’s destiny were situated in one’s station in the social hierarchy. </a:t>
            </a:r>
          </a:p>
          <a:p>
            <a:r>
              <a:rPr lang="en-US" dirty="0" smtClean="0"/>
              <a:t>It was capitalism which facilitated the emergence of liberal citizenship.</a:t>
            </a:r>
          </a:p>
          <a:p>
            <a:r>
              <a:rPr lang="en-US" dirty="0" smtClean="0"/>
              <a:t>When compared to republican citizenship the liberal variant does not demand too many obligations from citizens. It has a very weak and loose sense of membership.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Methodological Limitations: Anthony </a:t>
            </a:r>
            <a:r>
              <a:rPr lang="en-US" dirty="0" err="1" smtClean="0"/>
              <a:t>Giddens</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US" dirty="0" smtClean="0"/>
              <a:t>Marshall’s approach to citizenship has been criticized as being faulted on methodological grounds. Critics like Anthony </a:t>
            </a:r>
            <a:r>
              <a:rPr lang="en-US" dirty="0" err="1" smtClean="0"/>
              <a:t>Giddens</a:t>
            </a:r>
            <a:r>
              <a:rPr lang="en-US" dirty="0" smtClean="0"/>
              <a:t> find a strong teleological element in Marshall’s account of tripartite citizenship.</a:t>
            </a:r>
          </a:p>
          <a:p>
            <a:r>
              <a:rPr lang="en-US" dirty="0" smtClean="0"/>
              <a:t>It is argued that compartmentalizing citizens’ rights into three sets is misleading. In a social analysis, when events are explained in terms of the </a:t>
            </a:r>
            <a:r>
              <a:rPr lang="en-US" dirty="0" err="1" smtClean="0"/>
              <a:t>telos</a:t>
            </a:r>
            <a:r>
              <a:rPr lang="en-US" dirty="0" smtClean="0"/>
              <a:t> (goals, purpose) that are going to be achieved, it is called teleological method. The accomplishment of the </a:t>
            </a:r>
            <a:r>
              <a:rPr lang="en-US" dirty="0" err="1" smtClean="0"/>
              <a:t>telos</a:t>
            </a:r>
            <a:r>
              <a:rPr lang="en-US" dirty="0" smtClean="0"/>
              <a:t> follows a logical pattern.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Teleological Element in Marshall’s Theory (contd.)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a:t>
            </a:r>
            <a:r>
              <a:rPr lang="en-US" dirty="0" err="1" smtClean="0"/>
              <a:t>Giddens</a:t>
            </a:r>
            <a:r>
              <a:rPr lang="en-US" dirty="0" smtClean="0"/>
              <a:t>’ view, Marshall has treated citizenship as though it has unfolded in phases according to some inner logic inherent to the modern era.</a:t>
            </a:r>
          </a:p>
          <a:p>
            <a:r>
              <a:rPr lang="en-US" dirty="0" smtClean="0"/>
              <a:t>By attributing the evolution of citizenship to a structural logic, Marshall meant to imply that the said evolutionary process was smooth and deterministic. Hence, one set of rights prepared the stage for achieving another set of rights in a sequential order. Marshall underlined the indispensability of this process.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Critical Evaluation of Marshall’s Theory (contd.)</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Critics charge Marshall with obscuring many historical facts and undermining the role of social movements in obtaining citizenship rights. </a:t>
            </a:r>
            <a:r>
              <a:rPr lang="en-US" dirty="0" smtClean="0"/>
              <a:t>Marshall has overstressed the indispensability of the evolutionary process.</a:t>
            </a:r>
          </a:p>
          <a:p>
            <a:r>
              <a:rPr lang="en-US" dirty="0" err="1" smtClean="0"/>
              <a:t>Giddens</a:t>
            </a:r>
            <a:r>
              <a:rPr lang="en-US" dirty="0" smtClean="0"/>
              <a:t> finds a crisis of cogency in Marshall’s </a:t>
            </a:r>
            <a:r>
              <a:rPr lang="en-US" dirty="0" err="1" smtClean="0"/>
              <a:t>defence</a:t>
            </a:r>
            <a:r>
              <a:rPr lang="en-US" dirty="0" smtClean="0"/>
              <a:t> of civil citizenship as a homogeneous category of rights. </a:t>
            </a:r>
            <a:r>
              <a:rPr lang="en-US" dirty="0" err="1" smtClean="0"/>
              <a:t>Giddens</a:t>
            </a:r>
            <a:r>
              <a:rPr lang="en-US" dirty="0" smtClean="0"/>
              <a:t> distinguishes civil rights for individual freedom from economic civil rights. While the former were secured by the struggle of the emergent bourgeoisie the latter were won by the struggle of the working class.</a:t>
            </a:r>
          </a:p>
          <a:p>
            <a:r>
              <a:rPr lang="en-US" dirty="0" smtClean="0"/>
              <a:t>It is also problematic for </a:t>
            </a:r>
            <a:r>
              <a:rPr lang="en-US" dirty="0" err="1" smtClean="0"/>
              <a:t>Giddens</a:t>
            </a:r>
            <a:r>
              <a:rPr lang="en-US" dirty="0" smtClean="0"/>
              <a:t> that Marshall has treated the expansion of citizenship rights as an ‘irreversible process’. However, the rise of libertarianism and New Right theories has proved otherwise.</a:t>
            </a:r>
          </a:p>
          <a:p>
            <a:r>
              <a:rPr lang="en-US" dirty="0" smtClean="0"/>
              <a:t>Besides, </a:t>
            </a:r>
            <a:r>
              <a:rPr lang="en-US" dirty="0" err="1" smtClean="0"/>
              <a:t>Giddens</a:t>
            </a:r>
            <a:r>
              <a:rPr lang="en-US" dirty="0" smtClean="0"/>
              <a:t> also sees in Marshall’s account ‘an oversimplification of the role of state and politics.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a:t>
            </a:r>
            <a:r>
              <a:rPr lang="en-US" dirty="0" smtClean="0"/>
              <a:t>Evaluation-----(contd.)</a:t>
            </a:r>
            <a:endParaRPr lang="en-US" dirty="0"/>
          </a:p>
        </p:txBody>
      </p:sp>
      <p:sp>
        <p:nvSpPr>
          <p:cNvPr id="3" name="Content Placeholder 2"/>
          <p:cNvSpPr>
            <a:spLocks noGrp="1"/>
          </p:cNvSpPr>
          <p:nvPr>
            <p:ph idx="1"/>
          </p:nvPr>
        </p:nvSpPr>
        <p:spPr>
          <a:xfrm>
            <a:off x="457200" y="1600200"/>
            <a:ext cx="8229600" cy="5562600"/>
          </a:xfrm>
        </p:spPr>
        <p:txBody>
          <a:bodyPr>
            <a:normAutofit fontScale="77500" lnSpcReduction="20000"/>
          </a:bodyPr>
          <a:lstStyle/>
          <a:p>
            <a:r>
              <a:rPr lang="en-US" dirty="0" smtClean="0"/>
              <a:t>The three variants of citizenship are complementary components in Marshall’s theory. But the thesis can be faulted as while civil citizenship is directed against the state, social citizenship is guaranteed by the state.</a:t>
            </a:r>
          </a:p>
          <a:p>
            <a:r>
              <a:rPr lang="en-US" dirty="0" smtClean="0"/>
              <a:t>Social rights and civil rights are at loggerheads in view of the fact that the expenditure for social security is met through progressive taxation which invades the civil rights of individuals.</a:t>
            </a:r>
          </a:p>
          <a:p>
            <a:r>
              <a:rPr lang="en-US" dirty="0" smtClean="0"/>
              <a:t>According to David Held, in Citizenship and Social Class Marshall was referring to major social movements that have shaped the contemporary world and in his later works Marshall is ‘even more explicit about formative role of political and social conflict’.</a:t>
            </a:r>
          </a:p>
          <a:p>
            <a:r>
              <a:rPr lang="en-US" dirty="0" smtClean="0"/>
              <a:t>There is also a common criticism against social citizenship that it breeds a ‘culture of dependency’. It develops a tendency towards state paternalism, and thus promotes a notion of ‘passive citizenship’.</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Evaluation-----(contd.)</a:t>
            </a:r>
            <a:endParaRPr lang="en-US" dirty="0"/>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dirty="0" smtClean="0"/>
              <a:t>Autonomy theorists speak the language of moral independence and moral freedom. There are two distinct ideas behind autonomy:</a:t>
            </a:r>
          </a:p>
          <a:p>
            <a:pPr marL="571500" indent="-571500">
              <a:buFont typeface="+mj-lt"/>
              <a:buAutoNum type="romanLcPeriod"/>
            </a:pPr>
            <a:r>
              <a:rPr lang="en-US" dirty="0" smtClean="0"/>
              <a:t>One is that people should not be dominated by others, not even by the state.</a:t>
            </a:r>
          </a:p>
          <a:p>
            <a:pPr marL="571500" indent="-571500">
              <a:buFont typeface="+mj-lt"/>
              <a:buAutoNum type="romanLcPeriod"/>
            </a:pPr>
            <a:r>
              <a:rPr lang="en-US" dirty="0" smtClean="0"/>
              <a:t>The other, as Joseph </a:t>
            </a:r>
            <a:r>
              <a:rPr lang="en-US" dirty="0" err="1" smtClean="0"/>
              <a:t>Raz</a:t>
            </a:r>
            <a:r>
              <a:rPr lang="en-US" dirty="0" smtClean="0"/>
              <a:t> states, is that they should be self-governing ‘creators of their own moral world’. This is an important and a good reason why an autonomy theorist would object to the paternalistic thrust of social citizenship.</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Evaluation-----(contd.)</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dirty="0" smtClean="0"/>
              <a:t>Though Marshall’s social citizenship seeks to correct the economic inequalities that compromise one’s ability to act autonomously, it fails to consider autonomy in terms of ‘capacity’, which is impaired in many ways other than economic asymmetries- e.g. caste, ethnic and gender hierarchies prohibit free choice and preferences in one’s </a:t>
            </a:r>
            <a:r>
              <a:rPr lang="en-US" dirty="0" smtClean="0"/>
              <a:t>social life.</a:t>
            </a:r>
          </a:p>
          <a:p>
            <a:r>
              <a:rPr lang="en-US" dirty="0" smtClean="0"/>
              <a:t>Social citizenship theories are accompanied by an overwhelming quest for security; the problem, though, is that the quest for security is often attended to at the cost of dignity and integrity. It undermines autonomy.</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Rights and the Egalitarian thrust to Liberal Citizenship</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dirty="0" smtClean="0"/>
              <a:t>The addition of social rights to the fold of liberal citizenship curbed the latter’s individualist obsessions and provided an egalitarian thrust to it.</a:t>
            </a:r>
          </a:p>
          <a:p>
            <a:r>
              <a:rPr lang="en-US" dirty="0" smtClean="0"/>
              <a:t>Thus, the relationship between citizenship and capitalism started fraying. The modern State is caught in the middle.</a:t>
            </a:r>
          </a:p>
          <a:p>
            <a:r>
              <a:rPr lang="en-US" dirty="0" smtClean="0"/>
              <a:t>The normative question that arises here is what should the state do in this context. </a:t>
            </a:r>
          </a:p>
          <a:p>
            <a:r>
              <a:rPr lang="en-US" dirty="0" smtClean="0"/>
              <a:t>Prof. T.H. Marshall in his celebrated essay titled ‘Citizenship and Social Class’ addresses this question on a sound theoretical basis.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Foundations of Social Citizenship in the Tradition of Classical Liberalism</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dirty="0" smtClean="0"/>
              <a:t>Prior to Marshall, J.S. Mill and T.H. Green had sparked a rethinking of classical liberal theory.</a:t>
            </a:r>
          </a:p>
          <a:p>
            <a:r>
              <a:rPr lang="en-US" dirty="0" smtClean="0"/>
              <a:t>The critical question for Mill was how to reconcile the social and individual aspects of human life. Mill argues that important freedoms must be situated in a social context.</a:t>
            </a:r>
          </a:p>
          <a:p>
            <a:r>
              <a:rPr lang="en-US" dirty="0" smtClean="0"/>
              <a:t>Mill recognizes the worth of the community in promoting the good of citizens.</a:t>
            </a:r>
          </a:p>
          <a:p>
            <a:r>
              <a:rPr lang="en-US" dirty="0" smtClean="0"/>
              <a:t>Likewise, Green does not consider individuals to have rights against the state, rather, it is the state which provides social recognition to rights and removes the hindrances to good life.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Marshall’s Tripartite Analysis of Citizenship</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pPr>
              <a:buNone/>
            </a:pPr>
            <a:r>
              <a:rPr lang="en-US" dirty="0" smtClean="0"/>
              <a:t>Drawing on Mill and Green, later social liberals hoped that this theory would have the potential to reduce the conflicting relationship between capitalism and citizenship. T.H. Marshall is the most prominent among these thinkers.</a:t>
            </a:r>
          </a:p>
          <a:p>
            <a:pPr marL="571500" indent="-571500">
              <a:buNone/>
            </a:pPr>
            <a:r>
              <a:rPr lang="en-US" dirty="0" smtClean="0"/>
              <a:t>Marshall’s tripartite analysis of citizenship is divided into civil, political and social components:</a:t>
            </a:r>
          </a:p>
          <a:p>
            <a:pPr marL="571500" indent="-571500">
              <a:buFont typeface="+mj-lt"/>
              <a:buAutoNum type="romanLcPeriod"/>
            </a:pPr>
            <a:r>
              <a:rPr lang="en-US" dirty="0" smtClean="0"/>
              <a:t>Civil- Rights necessary for individual freedom, e.g. liberty of person, freedom of speech, thought and faith, right to own property and enter into contracts, and the right to justice.</a:t>
            </a:r>
          </a:p>
          <a:p>
            <a:pPr marL="571500" indent="-571500">
              <a:buFont typeface="+mj-lt"/>
              <a:buAutoNum type="romanLcPeriod"/>
            </a:pPr>
            <a:r>
              <a:rPr lang="en-US" dirty="0" smtClean="0"/>
              <a:t>Political- the right to participate in the political process, e.g. right to franchise, right to contest and to hold public office etc. as a member of a political community.</a:t>
            </a:r>
          </a:p>
          <a:p>
            <a:pPr marL="571500" indent="-571500">
              <a:buFont typeface="+mj-lt"/>
              <a:buAutoNum type="romanLcPeriod"/>
            </a:pPr>
            <a:r>
              <a:rPr lang="en-US" dirty="0" smtClean="0"/>
              <a:t>Social- a whole range of rights, from the right to a modicum of economic welfare and security to the right to share to the full in the social heritage and to live the life of a civilized being according to the standards prevailing in the society. </a:t>
            </a:r>
          </a:p>
          <a:p>
            <a:pPr marL="571500" indent="-571500">
              <a:buFont typeface="+mj-lt"/>
              <a:buAutoNum type="romanLcPeriod"/>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Evolution of Civil, Political and Social Rights over three Successive Centuries</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dirty="0" smtClean="0"/>
              <a:t>According to Marshall civil, political and social rights evolved in the eighteenth, nineteenth and twentieth centuries, respectively.</a:t>
            </a:r>
          </a:p>
          <a:p>
            <a:r>
              <a:rPr lang="en-US" dirty="0" smtClean="0"/>
              <a:t>The process of evolution followed a sequential logic. One set of rights set the stage for the rise of the next set in a sequential order.</a:t>
            </a:r>
          </a:p>
          <a:p>
            <a:r>
              <a:rPr lang="en-US" dirty="0" smtClean="0"/>
              <a:t>For Marshall citizenship is not simply a conjunction of civil and political rights. It is not enough to have merely an ‘equal moral worth’, which civil rights ensured.</a:t>
            </a:r>
          </a:p>
          <a:p>
            <a:r>
              <a:rPr lang="en-US" dirty="0" smtClean="0"/>
              <a:t>Civil rights were dispensed with a presupposition that one was equipped with the means to protect oneself against social and economic insecurities.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Citizenship- a Vital Underpinning for the other Two</a:t>
            </a:r>
            <a:endParaRPr lang="en-US" dirty="0"/>
          </a:p>
        </p:txBody>
      </p:sp>
      <p:sp>
        <p:nvSpPr>
          <p:cNvPr id="3" name="Content Placeholder 2"/>
          <p:cNvSpPr>
            <a:spLocks noGrp="1"/>
          </p:cNvSpPr>
          <p:nvPr>
            <p:ph idx="1"/>
          </p:nvPr>
        </p:nvSpPr>
        <p:spPr/>
        <p:txBody>
          <a:bodyPr/>
          <a:lstStyle/>
          <a:p>
            <a:r>
              <a:rPr lang="en-US" dirty="0" smtClean="0"/>
              <a:t>Marshall argued that civil rights were meaningless unless buttressed by social rights.</a:t>
            </a:r>
          </a:p>
          <a:p>
            <a:r>
              <a:rPr lang="en-US" dirty="0" smtClean="0"/>
              <a:t>Social rights provide ‘equal social worth’, which is at the heart of social citizenship. It gave a direct sense of community membership based on loyalty to a civilization, which was a common possession.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State’s Mediation between Citizenship and Capitalism</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r>
              <a:rPr lang="en-US" dirty="0" smtClean="0"/>
              <a:t>Citizenship is a principle by which social life is organized on the basis of equality.</a:t>
            </a:r>
          </a:p>
          <a:p>
            <a:r>
              <a:rPr lang="en-US" dirty="0" smtClean="0"/>
              <a:t>In contrast, capitalism is a system of class inequalities. The ethic of capitalism entails the maximization of profit, regardless of whether it endangers community membership.</a:t>
            </a:r>
          </a:p>
          <a:p>
            <a:r>
              <a:rPr lang="en-US" dirty="0" smtClean="0"/>
              <a:t>Such a tendency legitimizes the need for state intervention. Marshall invested the state with the power to deliver welfare functions.</a:t>
            </a:r>
          </a:p>
          <a:p>
            <a:r>
              <a:rPr lang="en-US" dirty="0" smtClean="0"/>
              <a:t>In the schema of a welfare state, welfare is considered a social right. The state bears an obligation to guarantee a minimum supply of goods and services to the people, referred to as ‘social security’.</a:t>
            </a:r>
          </a:p>
          <a:p>
            <a:r>
              <a:rPr lang="en-US" dirty="0" smtClean="0"/>
              <a:t>The state also assures persons of their right to a share in the social heritage, which gives them a sense of being citizens.</a:t>
            </a:r>
          </a:p>
          <a:p>
            <a:r>
              <a:rPr lang="en-US" dirty="0" smtClean="0"/>
              <a:t>Marshall’s chief concern was to moderate, reform and civilize the liberal-capitalist society, and he believed that social citizenship could do the job.</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Rawls and Social Citizenship</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US" dirty="0" smtClean="0"/>
              <a:t>Rawls too was enthusiastic about the welfare state as he believed that it could ameliorate the hardship of the worst-off without destroying the ethic of liberalism.</a:t>
            </a:r>
          </a:p>
          <a:p>
            <a:r>
              <a:rPr lang="en-US" dirty="0" smtClean="0"/>
              <a:t>The core of the libertarian argument is that the market would generate an automatic effect to alleviate the misery of the worst-off.</a:t>
            </a:r>
          </a:p>
          <a:p>
            <a:r>
              <a:rPr lang="en-US" dirty="0" smtClean="0"/>
              <a:t>Rawls radically altered this libertarian position and in his view, all distributive questions are to be settled by the state. The state is the key agency to perform distributive tasks in such a way that the worst-off gets the best deal.</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Critical Evaluation of Marshall’s Theory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social citizenship of Marshall and Rawls is agency-based as for both the state is the agency to facilitate conditions for a good life. The critics having a left leaning argue that both Marshall and Rawls forget that even the state can act to further the interest of a particular class as inequalities in capitalist societies are structural.</a:t>
            </a:r>
          </a:p>
          <a:p>
            <a:r>
              <a:rPr lang="en-US" dirty="0" smtClean="0"/>
              <a:t>Feminist theories, since the 1970s, have also sharply criticized the liberal model of social citizenship. The feminist scholars contend that liberal citizenship is sharply gendered as it perpetuates the private/public dichotomy.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743</TotalTime>
  <Words>1688</Words>
  <Application>Microsoft Office PowerPoint</Application>
  <PresentationFormat>On-screen Show (4:3)</PresentationFormat>
  <Paragraphs>67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Liberal Theory of Citizenship: Introduction</vt:lpstr>
      <vt:lpstr>Social Rights and the Egalitarian thrust to Liberal Citizenship</vt:lpstr>
      <vt:lpstr>The Foundations of Social Citizenship in the Tradition of Classical Liberalism</vt:lpstr>
      <vt:lpstr>Marshall’s Tripartite Analysis of Citizenship</vt:lpstr>
      <vt:lpstr>Evolution of Civil, Political and Social Rights over three Successive Centuries</vt:lpstr>
      <vt:lpstr>Social Citizenship- a Vital Underpinning for the other Two</vt:lpstr>
      <vt:lpstr>State’s Mediation between Citizenship and Capitalism</vt:lpstr>
      <vt:lpstr>Rawls and Social Citizenship</vt:lpstr>
      <vt:lpstr>Critical Evaluation of Marshall’s Theory</vt:lpstr>
      <vt:lpstr>Methodological Limitations: Anthony Giddens</vt:lpstr>
      <vt:lpstr>Teleological Element in Marshall’s Theory (contd.)</vt:lpstr>
      <vt:lpstr>Critical Evaluation of Marshall’s Theory (contd.)</vt:lpstr>
      <vt:lpstr>Critical Evaluation-----(contd.)</vt:lpstr>
      <vt:lpstr>Critical Evaluation-----(contd.)</vt:lpstr>
      <vt:lpstr>Critical Evaluation-----(contd.)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dc:title>
  <dc:creator>Superman</dc:creator>
  <cp:lastModifiedBy>Superman</cp:lastModifiedBy>
  <cp:revision>74</cp:revision>
  <dcterms:created xsi:type="dcterms:W3CDTF">2006-08-16T00:00:00Z</dcterms:created>
  <dcterms:modified xsi:type="dcterms:W3CDTF">2020-09-27T19:36:15Z</dcterms:modified>
</cp:coreProperties>
</file>