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Commodity Production</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The capitalist mode of production is different from other modes of production in that it is known by its </a:t>
            </a:r>
            <a:r>
              <a:rPr lang="en-US" b="1" dirty="0" smtClean="0"/>
              <a:t>commodity production</a:t>
            </a:r>
            <a:r>
              <a:rPr lang="en-US" dirty="0" smtClean="0"/>
              <a:t>.</a:t>
            </a:r>
          </a:p>
          <a:p>
            <a:r>
              <a:rPr lang="en-US" dirty="0" smtClean="0"/>
              <a:t> A commodity is different from what is usually known as goods.  A Goods has</a:t>
            </a:r>
            <a:r>
              <a:rPr lang="en-US" b="1" dirty="0" smtClean="0"/>
              <a:t> a use-value</a:t>
            </a:r>
            <a:r>
              <a:rPr lang="en-US" dirty="0" smtClean="0"/>
              <a:t>, which means it is useful as it satisfies a need. In that sense a </a:t>
            </a:r>
            <a:r>
              <a:rPr lang="en-US" b="1" dirty="0" smtClean="0"/>
              <a:t>commodity</a:t>
            </a:r>
            <a:r>
              <a:rPr lang="en-US" dirty="0" smtClean="0"/>
              <a:t> is </a:t>
            </a:r>
            <a:r>
              <a:rPr lang="en-US" dirty="0" smtClean="0"/>
              <a:t>also a </a:t>
            </a:r>
            <a:r>
              <a:rPr lang="en-US" dirty="0" smtClean="0"/>
              <a:t>goods since it has also a use-value. </a:t>
            </a:r>
          </a:p>
          <a:p>
            <a:r>
              <a:rPr lang="en-US" dirty="0" smtClean="0"/>
              <a:t>But it is different from goods in that it is </a:t>
            </a:r>
            <a:r>
              <a:rPr lang="en-US" b="1" dirty="0" smtClean="0"/>
              <a:t>produced not for its uses </a:t>
            </a:r>
            <a:r>
              <a:rPr lang="en-US" dirty="0" smtClean="0"/>
              <a:t>but for exchange. So unlike goods it has </a:t>
            </a:r>
            <a:r>
              <a:rPr lang="en-US" b="1" dirty="0" smtClean="0"/>
              <a:t>an exchange-value</a:t>
            </a:r>
            <a:r>
              <a:rPr lang="en-US" dirty="0" smtClean="0"/>
              <a:t>.</a:t>
            </a:r>
          </a:p>
          <a:p>
            <a:r>
              <a:rPr lang="en-US" dirty="0" smtClean="0"/>
              <a:t> Hence the </a:t>
            </a:r>
            <a:r>
              <a:rPr lang="en-US" b="1" dirty="0" smtClean="0"/>
              <a:t>value of a commodity refers to its exchange-value which is measured in terms of money</a:t>
            </a:r>
            <a:r>
              <a:rPr lang="en-US" dirty="0" smtClean="0"/>
              <a:t>. Every commodity is worth a certain amount of money.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Labour</a:t>
            </a:r>
            <a:r>
              <a:rPr lang="en-US" dirty="0" smtClean="0"/>
              <a:t>: Common to all Commodities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question that arises here is </a:t>
            </a:r>
            <a:r>
              <a:rPr lang="en-US" b="1" dirty="0" smtClean="0"/>
              <a:t>how to compare different commodities</a:t>
            </a:r>
            <a:r>
              <a:rPr lang="en-US" dirty="0" smtClean="0"/>
              <a:t> with each other in value. </a:t>
            </a:r>
          </a:p>
          <a:p>
            <a:r>
              <a:rPr lang="en-US" dirty="0" smtClean="0"/>
              <a:t>According </a:t>
            </a:r>
            <a:r>
              <a:rPr lang="en-US" b="1" dirty="0" smtClean="0"/>
              <a:t>to Marx commodities can be so compared just because they do all involve a common thing </a:t>
            </a:r>
            <a:r>
              <a:rPr lang="en-US" dirty="0" smtClean="0"/>
              <a:t>the relative amount of which alone explains why one commodity has a higher and another has a lower exchange-value. </a:t>
            </a:r>
            <a:r>
              <a:rPr lang="en-US" b="1" dirty="0" smtClean="0"/>
              <a:t>All commodities are products of human </a:t>
            </a:r>
            <a:r>
              <a:rPr lang="en-US" b="1" dirty="0" err="1" smtClean="0"/>
              <a:t>labour</a:t>
            </a:r>
            <a:r>
              <a:rPr lang="en-US" dirty="0" smtClean="0"/>
              <a:t>. </a:t>
            </a:r>
          </a:p>
          <a:p>
            <a:r>
              <a:rPr lang="en-US" dirty="0" smtClean="0"/>
              <a:t>Thus the value or the rate at which commodities exchange is determined by the </a:t>
            </a:r>
            <a:r>
              <a:rPr lang="en-US" b="1" dirty="0" smtClean="0"/>
              <a:t>quantity of </a:t>
            </a:r>
            <a:r>
              <a:rPr lang="en-US" b="1" dirty="0" err="1" smtClean="0"/>
              <a:t>labour</a:t>
            </a:r>
            <a:r>
              <a:rPr lang="en-US" b="1" dirty="0" smtClean="0"/>
              <a:t> involved in their production</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r>
              <a:rPr lang="en-US" dirty="0" smtClean="0"/>
              <a:t> Time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quantity of </a:t>
            </a:r>
            <a:r>
              <a:rPr lang="en-US" dirty="0" err="1" smtClean="0"/>
              <a:t>labour</a:t>
            </a:r>
            <a:r>
              <a:rPr lang="en-US" dirty="0" smtClean="0"/>
              <a:t>, on its part, is measured by the extent of its duration, that is, the </a:t>
            </a:r>
            <a:r>
              <a:rPr lang="en-US" b="1" dirty="0" err="1" smtClean="0"/>
              <a:t>labour</a:t>
            </a:r>
            <a:r>
              <a:rPr lang="en-US" b="1" dirty="0" smtClean="0"/>
              <a:t> time</a:t>
            </a:r>
            <a:r>
              <a:rPr lang="en-US" dirty="0" smtClean="0"/>
              <a:t>. </a:t>
            </a:r>
          </a:p>
          <a:p>
            <a:r>
              <a:rPr lang="en-US" dirty="0" smtClean="0"/>
              <a:t>But this does not mean that if an article is produced more lazily, the grater will be its value.</a:t>
            </a:r>
          </a:p>
          <a:p>
            <a:r>
              <a:rPr lang="en-US" dirty="0" smtClean="0"/>
              <a:t>Marx makes it very clear that the determinant of the value of a commodity is the </a:t>
            </a:r>
            <a:r>
              <a:rPr lang="en-US" b="1" dirty="0" smtClean="0"/>
              <a:t>amount of </a:t>
            </a:r>
            <a:r>
              <a:rPr lang="en-US" b="1" dirty="0" err="1" smtClean="0"/>
              <a:t>labour</a:t>
            </a:r>
            <a:r>
              <a:rPr lang="en-US" b="1" dirty="0" smtClean="0"/>
              <a:t> socially necessary,</a:t>
            </a:r>
            <a:r>
              <a:rPr lang="en-US" dirty="0" smtClean="0"/>
              <a:t> that is, the amount of </a:t>
            </a:r>
            <a:r>
              <a:rPr lang="en-US" b="1" dirty="0" err="1" smtClean="0"/>
              <a:t>labour</a:t>
            </a:r>
            <a:r>
              <a:rPr lang="en-US" b="1" dirty="0" smtClean="0"/>
              <a:t> time socially necessary </a:t>
            </a:r>
            <a:r>
              <a:rPr lang="en-US" dirty="0" smtClean="0"/>
              <a:t>for its production.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Labour</a:t>
            </a:r>
            <a:r>
              <a:rPr lang="en-US" dirty="0" smtClean="0"/>
              <a:t>: A Special Commodity</a:t>
            </a:r>
            <a:endParaRPr lang="en-US" dirty="0"/>
          </a:p>
        </p:txBody>
      </p:sp>
      <p:sp>
        <p:nvSpPr>
          <p:cNvPr id="3" name="Content Placeholder 2"/>
          <p:cNvSpPr>
            <a:spLocks noGrp="1"/>
          </p:cNvSpPr>
          <p:nvPr>
            <p:ph idx="1"/>
          </p:nvPr>
        </p:nvSpPr>
        <p:spPr>
          <a:xfrm>
            <a:off x="457200" y="1371600"/>
            <a:ext cx="8229600" cy="5486400"/>
          </a:xfrm>
        </p:spPr>
        <p:txBody>
          <a:bodyPr>
            <a:normAutofit fontScale="85000" lnSpcReduction="20000"/>
          </a:bodyPr>
          <a:lstStyle/>
          <a:p>
            <a:r>
              <a:rPr lang="en-US" dirty="0" smtClean="0"/>
              <a:t>The capitalist wants to turn his commodity into an unending process of profit-making. The </a:t>
            </a:r>
            <a:r>
              <a:rPr lang="en-US" b="1" dirty="0" smtClean="0"/>
              <a:t>capitalist tries to augment exchange value by constantly throwing it afresh into circulation.</a:t>
            </a:r>
            <a:r>
              <a:rPr lang="en-US" dirty="0" smtClean="0"/>
              <a:t> He wants to get more value for himself in proportion as he puts more value on the market. </a:t>
            </a:r>
          </a:p>
          <a:p>
            <a:r>
              <a:rPr lang="en-US" dirty="0" smtClean="0"/>
              <a:t>Marx argues, this becomes possible because the capitalist finds available on the market a special commodity and that </a:t>
            </a:r>
            <a:r>
              <a:rPr lang="en-US" b="1" dirty="0" smtClean="0"/>
              <a:t>special commodity is </a:t>
            </a:r>
            <a:r>
              <a:rPr lang="en-US" b="1" dirty="0" err="1" smtClean="0"/>
              <a:t>labour</a:t>
            </a:r>
            <a:r>
              <a:rPr lang="en-US" dirty="0" smtClean="0"/>
              <a:t>. </a:t>
            </a:r>
          </a:p>
          <a:p>
            <a:r>
              <a:rPr lang="en-US" dirty="0" smtClean="0"/>
              <a:t>In a capitalist society since the </a:t>
            </a:r>
            <a:r>
              <a:rPr lang="en-US" b="1" dirty="0" smtClean="0"/>
              <a:t>worker </a:t>
            </a:r>
            <a:r>
              <a:rPr lang="en-US" dirty="0" smtClean="0"/>
              <a:t>does not own the means of production he </a:t>
            </a:r>
            <a:r>
              <a:rPr lang="en-US" b="1" dirty="0" smtClean="0"/>
              <a:t>owns nothing except his capacity to work, that is, his </a:t>
            </a:r>
            <a:r>
              <a:rPr lang="en-US" b="1" dirty="0" err="1" smtClean="0"/>
              <a:t>labour</a:t>
            </a:r>
            <a:r>
              <a:rPr lang="en-US" b="1" dirty="0" smtClean="0"/>
              <a:t> power.  </a:t>
            </a:r>
            <a:r>
              <a:rPr lang="en-US" dirty="0" smtClean="0"/>
              <a:t>The worker has no choice but to sell this </a:t>
            </a:r>
            <a:r>
              <a:rPr lang="en-US" dirty="0" err="1" smtClean="0"/>
              <a:t>labour</a:t>
            </a:r>
            <a:r>
              <a:rPr lang="en-US" dirty="0" smtClean="0"/>
              <a:t> power for wages to make a living.</a:t>
            </a:r>
          </a:p>
          <a:p>
            <a:pPr>
              <a:buNone/>
            </a:pPr>
            <a:r>
              <a:rPr lang="en-US" dirty="0" smtClean="0"/>
              <a:t>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Value of </a:t>
            </a:r>
            <a:r>
              <a:rPr lang="en-US" dirty="0" err="1" smtClean="0"/>
              <a:t>Labour</a:t>
            </a:r>
            <a:r>
              <a:rPr lang="en-US" dirty="0" smtClean="0"/>
              <a:t> Power Determined by </a:t>
            </a:r>
            <a:r>
              <a:rPr lang="en-US" dirty="0" err="1" smtClean="0"/>
              <a:t>Labour</a:t>
            </a:r>
            <a:r>
              <a:rPr lang="en-US" dirty="0" smtClean="0"/>
              <a:t> Time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Thus to the worker this </a:t>
            </a:r>
            <a:r>
              <a:rPr lang="en-US" b="1" dirty="0" err="1" smtClean="0"/>
              <a:t>labour</a:t>
            </a:r>
            <a:r>
              <a:rPr lang="en-US" b="1" dirty="0" smtClean="0"/>
              <a:t> power is a commodity and it is the only commodity which s/he possesses </a:t>
            </a:r>
            <a:r>
              <a:rPr lang="en-US" dirty="0" smtClean="0"/>
              <a:t>and can offer for sale. A pertinent question here is what determines the amount of wages paid to the worker, that is, at what rate does the </a:t>
            </a:r>
            <a:r>
              <a:rPr lang="en-US" dirty="0" err="1" smtClean="0"/>
              <a:t>labourer</a:t>
            </a:r>
            <a:r>
              <a:rPr lang="en-US" dirty="0" smtClean="0"/>
              <a:t> sell the only commodity s/he possesses.</a:t>
            </a:r>
          </a:p>
          <a:p>
            <a:r>
              <a:rPr lang="en-US" b="1" dirty="0" smtClean="0"/>
              <a:t>The </a:t>
            </a:r>
            <a:r>
              <a:rPr lang="en-US" b="1" dirty="0" err="1" smtClean="0"/>
              <a:t>labour</a:t>
            </a:r>
            <a:r>
              <a:rPr lang="en-US" b="1" dirty="0" smtClean="0"/>
              <a:t> power, being a commodity, like other commodities its value is determined by the amount of </a:t>
            </a:r>
            <a:r>
              <a:rPr lang="en-US" b="1" dirty="0" err="1" smtClean="0"/>
              <a:t>labour</a:t>
            </a:r>
            <a:r>
              <a:rPr lang="en-US" b="1" dirty="0" smtClean="0"/>
              <a:t> time spent in producing it</a:t>
            </a:r>
            <a:r>
              <a:rPr lang="en-US" dirty="0" smtClean="0"/>
              <a:t>. </a:t>
            </a:r>
          </a:p>
          <a:p>
            <a:r>
              <a:rPr lang="en-US" dirty="0" smtClean="0"/>
              <a:t>The </a:t>
            </a:r>
            <a:r>
              <a:rPr lang="en-US" b="1" dirty="0" smtClean="0"/>
              <a:t>time spent in securing food, shelter, clothing and other things which are necessary to keep the worker in his/her normal state as a laboring individual </a:t>
            </a:r>
            <a:r>
              <a:rPr lang="en-US" dirty="0" smtClean="0"/>
              <a:t>while maintaining the family, is to be counted in the </a:t>
            </a:r>
            <a:r>
              <a:rPr lang="en-US" dirty="0" err="1" smtClean="0"/>
              <a:t>labour</a:t>
            </a:r>
            <a:r>
              <a:rPr lang="en-US" dirty="0" smtClean="0"/>
              <a:t> time spent in producing the </a:t>
            </a:r>
            <a:r>
              <a:rPr lang="en-US" dirty="0" err="1" smtClean="0"/>
              <a:t>labour</a:t>
            </a:r>
            <a:r>
              <a:rPr lang="en-US" dirty="0" smtClean="0"/>
              <a:t> power. </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Labour</a:t>
            </a:r>
            <a:r>
              <a:rPr lang="en-US" dirty="0" smtClean="0"/>
              <a:t> Power Creates more Value than is given in Exchange</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 It means, for his/her </a:t>
            </a:r>
            <a:r>
              <a:rPr lang="en-US" dirty="0" err="1" smtClean="0"/>
              <a:t>labour</a:t>
            </a:r>
            <a:r>
              <a:rPr lang="en-US" dirty="0" smtClean="0"/>
              <a:t> power </a:t>
            </a:r>
            <a:r>
              <a:rPr lang="en-US" b="1" dirty="0" smtClean="0"/>
              <a:t>the </a:t>
            </a:r>
            <a:r>
              <a:rPr lang="en-US" b="1" dirty="0" err="1" smtClean="0"/>
              <a:t>labourer</a:t>
            </a:r>
            <a:r>
              <a:rPr lang="en-US" b="1" dirty="0" smtClean="0"/>
              <a:t> gets just as much wages as are necessary for the maintenance of  worker and his/her family</a:t>
            </a:r>
            <a:r>
              <a:rPr lang="en-US" dirty="0" smtClean="0"/>
              <a:t>. </a:t>
            </a:r>
          </a:p>
          <a:p>
            <a:r>
              <a:rPr lang="en-US" dirty="0" smtClean="0"/>
              <a:t>In this process of selling the </a:t>
            </a:r>
            <a:r>
              <a:rPr lang="en-US" dirty="0" err="1" smtClean="0"/>
              <a:t>labour</a:t>
            </a:r>
            <a:r>
              <a:rPr lang="en-US" dirty="0" smtClean="0"/>
              <a:t> power </a:t>
            </a:r>
            <a:r>
              <a:rPr lang="en-US" b="1" dirty="0" smtClean="0"/>
              <a:t>the worker </a:t>
            </a:r>
            <a:r>
              <a:rPr lang="en-US" dirty="0" smtClean="0"/>
              <a:t>in a capitalist mode of production </a:t>
            </a:r>
            <a:r>
              <a:rPr lang="en-US" b="1" dirty="0" smtClean="0"/>
              <a:t>always loses</a:t>
            </a:r>
            <a:r>
              <a:rPr lang="en-US" dirty="0" smtClean="0"/>
              <a:t>. This commodity (</a:t>
            </a:r>
            <a:r>
              <a:rPr lang="en-US" dirty="0" err="1" smtClean="0"/>
              <a:t>labour</a:t>
            </a:r>
            <a:r>
              <a:rPr lang="en-US" dirty="0" smtClean="0"/>
              <a:t> power) is a very </a:t>
            </a:r>
            <a:r>
              <a:rPr lang="en-US" b="1" dirty="0" smtClean="0"/>
              <a:t>peculiar commodity as unlike all other commodities it can create more value than is given in exchange for it.</a:t>
            </a:r>
          </a:p>
          <a:p>
            <a:r>
              <a:rPr lang="en-US" b="1" dirty="0" smtClean="0"/>
              <a:t> </a:t>
            </a:r>
            <a:r>
              <a:rPr lang="en-US" dirty="0" smtClean="0"/>
              <a:t>It creates surplus value which invariably becomes the property of the capitalist.  That is to say, </a:t>
            </a:r>
            <a:r>
              <a:rPr lang="en-US" b="1" dirty="0" smtClean="0"/>
              <a:t>when the worker sells his </a:t>
            </a:r>
            <a:r>
              <a:rPr lang="en-US" b="1" dirty="0" err="1" smtClean="0"/>
              <a:t>labour</a:t>
            </a:r>
            <a:r>
              <a:rPr lang="en-US" b="1" dirty="0" smtClean="0"/>
              <a:t> power for wages he sells it not merely for the time necessary to produce the value of his wages, which is necessary for procuring the means of subsistence for himself and his family; he actually sells it for the length of the full working day.</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Wages Constitute only a Part of its Full Value </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 </a:t>
            </a:r>
            <a:r>
              <a:rPr lang="en-US" dirty="0" smtClean="0"/>
              <a:t>For an example, if the working day is ten hours and the </a:t>
            </a:r>
            <a:r>
              <a:rPr lang="en-US" dirty="0" err="1" smtClean="0"/>
              <a:t>labour</a:t>
            </a:r>
            <a:r>
              <a:rPr lang="en-US" dirty="0" smtClean="0"/>
              <a:t> time necessary to produce the value of </a:t>
            </a:r>
            <a:r>
              <a:rPr lang="en-US" dirty="0" err="1" smtClean="0"/>
              <a:t>labourer’s</a:t>
            </a:r>
            <a:r>
              <a:rPr lang="en-US" dirty="0" smtClean="0"/>
              <a:t> wages is six hours, then for the remaining four hours the </a:t>
            </a:r>
            <a:r>
              <a:rPr lang="en-US" b="1" dirty="0" smtClean="0"/>
              <a:t>worker is working not for himself</a:t>
            </a:r>
            <a:r>
              <a:rPr lang="en-US" dirty="0" smtClean="0"/>
              <a:t>, but for his employer. </a:t>
            </a:r>
          </a:p>
          <a:p>
            <a:r>
              <a:rPr lang="en-US" dirty="0" smtClean="0"/>
              <a:t>So the </a:t>
            </a:r>
            <a:r>
              <a:rPr lang="en-US" b="1" dirty="0" smtClean="0"/>
              <a:t>first six hours represent the necessary </a:t>
            </a:r>
            <a:r>
              <a:rPr lang="en-US" b="1" dirty="0" err="1" smtClean="0"/>
              <a:t>labour</a:t>
            </a:r>
            <a:r>
              <a:rPr lang="en-US" b="1" dirty="0" smtClean="0"/>
              <a:t> time and remaining four hours signify the surplus </a:t>
            </a:r>
            <a:r>
              <a:rPr lang="en-US" b="1" dirty="0" err="1" smtClean="0"/>
              <a:t>labour</a:t>
            </a:r>
            <a:r>
              <a:rPr lang="en-US" b="1" dirty="0" smtClean="0"/>
              <a:t> time.</a:t>
            </a:r>
            <a:r>
              <a:rPr lang="en-US" dirty="0" smtClean="0"/>
              <a:t> Thus when a commodity is produced by means of ten hours’ </a:t>
            </a:r>
            <a:r>
              <a:rPr lang="en-US" dirty="0" err="1" smtClean="0"/>
              <a:t>labour</a:t>
            </a:r>
            <a:r>
              <a:rPr lang="en-US" dirty="0" smtClean="0"/>
              <a:t> by workers, </a:t>
            </a:r>
            <a:r>
              <a:rPr lang="en-US" b="1" dirty="0" smtClean="0"/>
              <a:t>wages given to workers constitute only six-tenth of its value and the remaining four-tenth of its value represents the surplus value.</a:t>
            </a: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Unjust Appropriation of Surplus Value</a:t>
            </a:r>
            <a:endParaRPr lang="en-US" dirty="0"/>
          </a:p>
        </p:txBody>
      </p:sp>
      <p:sp>
        <p:nvSpPr>
          <p:cNvPr id="3" name="Content Placeholder 2"/>
          <p:cNvSpPr>
            <a:spLocks noGrp="1"/>
          </p:cNvSpPr>
          <p:nvPr>
            <p:ph idx="1"/>
          </p:nvPr>
        </p:nvSpPr>
        <p:spPr/>
        <p:txBody>
          <a:bodyPr/>
          <a:lstStyle/>
          <a:p>
            <a:r>
              <a:rPr lang="en-US" dirty="0" smtClean="0"/>
              <a:t>The </a:t>
            </a:r>
            <a:r>
              <a:rPr lang="en-US" b="1" dirty="0" smtClean="0"/>
              <a:t>surplus value which, in all fairness, should have gone to the workers</a:t>
            </a:r>
            <a:r>
              <a:rPr lang="en-US" dirty="0" smtClean="0"/>
              <a:t>, is appropriated unjustly by the owners of the means of production. Thus, in a capitalist society, </a:t>
            </a:r>
            <a:r>
              <a:rPr lang="en-US" b="1" dirty="0" smtClean="0"/>
              <a:t>commodity production thrives on an unjust appropriation of surplus value by the capitalist.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891</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Commodity Production</vt:lpstr>
      <vt:lpstr>Labour: Common to all Commodities</vt:lpstr>
      <vt:lpstr>Labour Time</vt:lpstr>
      <vt:lpstr>Labour: A Special Commodity</vt:lpstr>
      <vt:lpstr>Value of Labour Power Determined by Labour Time</vt:lpstr>
      <vt:lpstr>Labour Power Creates more Value than is given in Exchange</vt:lpstr>
      <vt:lpstr>Wages Constitute only a Part of its Full Value </vt:lpstr>
      <vt:lpstr>Unjust Appropriation of Surplus Value</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Commodity Production</dc:title>
  <dc:creator>Superman</dc:creator>
  <cp:lastModifiedBy>Superman</cp:lastModifiedBy>
  <cp:revision>24</cp:revision>
  <dcterms:created xsi:type="dcterms:W3CDTF">2006-08-16T00:00:00Z</dcterms:created>
  <dcterms:modified xsi:type="dcterms:W3CDTF">2021-03-08T03:06:41Z</dcterms:modified>
</cp:coreProperties>
</file>