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Feminism is a mode of thought which is concerned with the </a:t>
            </a:r>
            <a:r>
              <a:rPr lang="en-US" b="1" dirty="0" smtClean="0"/>
              <a:t>condition of women in society, the causes of their suffering and deprivation and the measures for restoring their due position.</a:t>
            </a:r>
          </a:p>
          <a:p>
            <a:r>
              <a:rPr lang="en-US" dirty="0" smtClean="0"/>
              <a:t>Feminist political theory insists on </a:t>
            </a:r>
            <a:r>
              <a:rPr lang="en-US" b="1" dirty="0" smtClean="0"/>
              <a:t>redefining the nature of the ‘political’ </a:t>
            </a:r>
            <a:r>
              <a:rPr lang="en-US" dirty="0" smtClean="0"/>
              <a:t>with a view to bringing the relation between men and women in society into the domain of the ‘political’.</a:t>
            </a:r>
          </a:p>
          <a:p>
            <a:r>
              <a:rPr lang="en-US" dirty="0" smtClean="0"/>
              <a:t>In the past, politics was concerned with the exercise of power within the public sphere. </a:t>
            </a:r>
            <a:r>
              <a:rPr lang="en-US" b="1" dirty="0" smtClean="0"/>
              <a:t>The power exercised by men over women in domestic sphere, work-place, school or street was excluded from its purview as it belonged to private sphere.</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Feminism</a:t>
            </a:r>
            <a:endParaRPr lang="en-US" dirty="0"/>
          </a:p>
        </p:txBody>
      </p:sp>
      <p:sp>
        <p:nvSpPr>
          <p:cNvPr id="3" name="Content Placeholder 2"/>
          <p:cNvSpPr>
            <a:spLocks noGrp="1"/>
          </p:cNvSpPr>
          <p:nvPr>
            <p:ph idx="1"/>
          </p:nvPr>
        </p:nvSpPr>
        <p:spPr>
          <a:xfrm>
            <a:off x="228600" y="1371600"/>
            <a:ext cx="8763000" cy="5486400"/>
          </a:xfrm>
        </p:spPr>
        <p:txBody>
          <a:bodyPr>
            <a:normAutofit fontScale="85000" lnSpcReduction="20000"/>
          </a:bodyPr>
          <a:lstStyle/>
          <a:p>
            <a:r>
              <a:rPr lang="en-US" dirty="0" smtClean="0"/>
              <a:t>Liberal feminism </a:t>
            </a:r>
            <a:r>
              <a:rPr lang="en-US" b="1" dirty="0" smtClean="0"/>
              <a:t>advocates suitable reforms in the liberal institutions</a:t>
            </a:r>
            <a:r>
              <a:rPr lang="en-US" dirty="0" smtClean="0"/>
              <a:t> already existing in Western countries. It </a:t>
            </a:r>
            <a:r>
              <a:rPr lang="en-US" b="1" dirty="0" smtClean="0"/>
              <a:t>opposes any revolutionary change and seeks amelioration in the condition of women in pursuance of the policy of liberalism.</a:t>
            </a:r>
          </a:p>
          <a:p>
            <a:r>
              <a:rPr lang="en-US" dirty="0" smtClean="0"/>
              <a:t>When </a:t>
            </a:r>
            <a:r>
              <a:rPr lang="en-US" b="1" dirty="0" smtClean="0"/>
              <a:t>Mary Wollstonecraft </a:t>
            </a:r>
            <a:r>
              <a:rPr lang="en-US" dirty="0" smtClean="0"/>
              <a:t>(1759-97) published her essay </a:t>
            </a:r>
            <a:r>
              <a:rPr lang="en-US" i="1" dirty="0" smtClean="0"/>
              <a:t>A Vindication of the Rights of Woman</a:t>
            </a:r>
            <a:r>
              <a:rPr lang="en-US" dirty="0" smtClean="0"/>
              <a:t> (1792), she sought to establish fundamental equality between men and women within the existing framework of liberal democracy.</a:t>
            </a:r>
          </a:p>
          <a:p>
            <a:r>
              <a:rPr lang="en-US" dirty="0" smtClean="0"/>
              <a:t>She argues that</a:t>
            </a:r>
            <a:r>
              <a:rPr lang="en-US" b="1" dirty="0" smtClean="0"/>
              <a:t> both man and woman are essentially rational creatures. But women were deprived of education as well as opportunity to participate in public life. </a:t>
            </a:r>
            <a:r>
              <a:rPr lang="en-US" dirty="0" smtClean="0"/>
              <a:t>Under the circumstances, woman was cast in the image of an emotional and playful creature rather than a rational creature.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Feminism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Wollstonecraft </a:t>
            </a:r>
            <a:r>
              <a:rPr lang="en-US" b="1" dirty="0" smtClean="0"/>
              <a:t>established the principles</a:t>
            </a:r>
            <a:r>
              <a:rPr lang="en-US" dirty="0" smtClean="0"/>
              <a:t> on which campaigns for </a:t>
            </a:r>
            <a:r>
              <a:rPr lang="en-US" b="1" dirty="0" smtClean="0"/>
              <a:t>women’s right to education, employment, property and vote </a:t>
            </a:r>
            <a:r>
              <a:rPr lang="en-US" dirty="0" smtClean="0"/>
              <a:t>were later built up.</a:t>
            </a:r>
          </a:p>
          <a:p>
            <a:r>
              <a:rPr lang="en-US" b="1" dirty="0" smtClean="0"/>
              <a:t>John Stuart Mill</a:t>
            </a:r>
            <a:r>
              <a:rPr lang="en-US" dirty="0" smtClean="0"/>
              <a:t> (1806-73) in his noted work </a:t>
            </a:r>
            <a:r>
              <a:rPr lang="en-US" i="1" dirty="0" smtClean="0"/>
              <a:t>The Subjection of Women</a:t>
            </a:r>
            <a:r>
              <a:rPr lang="en-US" dirty="0" smtClean="0"/>
              <a:t> (1869), sought to demonstrate that </a:t>
            </a:r>
            <a:r>
              <a:rPr lang="en-US" b="1" dirty="0" smtClean="0"/>
              <a:t>women were in no way inferior to men in their talents, and pleaded to give them full legal and political rights.</a:t>
            </a:r>
          </a:p>
          <a:p>
            <a:r>
              <a:rPr lang="en-US" dirty="0" smtClean="0"/>
              <a:t>According to Mill </a:t>
            </a:r>
            <a:r>
              <a:rPr lang="en-US" b="1" dirty="0" smtClean="0"/>
              <a:t>society as a whole loses if it does not make good use of the rational qualities of women </a:t>
            </a:r>
            <a:r>
              <a:rPr lang="en-US" dirty="0" smtClean="0"/>
              <a:t>as well as men. He was of the opinion that a more equal relationship between man and woman would ameliorate the qualities of life for both men and women.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Contemporary Exponents of Liberal Feminism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Betty Friedan</a:t>
            </a:r>
            <a:r>
              <a:rPr lang="en-US" dirty="0" smtClean="0"/>
              <a:t> (1921-2006), an American writer and activist is an important figure who, in her famous work </a:t>
            </a:r>
            <a:r>
              <a:rPr lang="en-US" i="1" dirty="0" smtClean="0"/>
              <a:t>The Feminine Mystique</a:t>
            </a:r>
            <a:r>
              <a:rPr lang="en-US" dirty="0" smtClean="0"/>
              <a:t> (1963), </a:t>
            </a:r>
            <a:r>
              <a:rPr lang="en-US" b="1" dirty="0" smtClean="0"/>
              <a:t>argues for measures to ensure substantive equality for women in the world of work as well as politics and private life.</a:t>
            </a:r>
          </a:p>
          <a:p>
            <a:r>
              <a:rPr lang="en-US" dirty="0" smtClean="0"/>
              <a:t>In </a:t>
            </a:r>
            <a:r>
              <a:rPr lang="en-US" i="1" dirty="0" smtClean="0"/>
              <a:t>The Second Stage</a:t>
            </a:r>
            <a:r>
              <a:rPr lang="en-US" dirty="0" smtClean="0"/>
              <a:t> (1983), she </a:t>
            </a:r>
            <a:r>
              <a:rPr lang="en-US" b="1" dirty="0" smtClean="0"/>
              <a:t>underlines the continued significance of home, family and children for women</a:t>
            </a:r>
            <a:r>
              <a:rPr lang="en-US" dirty="0" smtClean="0"/>
              <a:t>. Friedan asserts that the </a:t>
            </a:r>
            <a:r>
              <a:rPr lang="en-US" b="1" dirty="0" smtClean="0"/>
              <a:t>liberal creed of autonomy and self determination of the individual should be applied to women as well as men.</a:t>
            </a:r>
          </a:p>
          <a:p>
            <a:r>
              <a:rPr lang="en-US" dirty="0" smtClean="0"/>
              <a:t>She advocates </a:t>
            </a:r>
            <a:r>
              <a:rPr lang="en-US" b="1" dirty="0" smtClean="0"/>
              <a:t>widespread access to crèche and similar facilities </a:t>
            </a:r>
            <a:r>
              <a:rPr lang="en-US" dirty="0" smtClean="0"/>
              <a:t>to enable women to combine effectively professional careers and family responsibilities. Friedan is regarded as an inspirational figure for second-wave liberal feminists.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Contemporary Exponents---- (contd.)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Carole </a:t>
            </a:r>
            <a:r>
              <a:rPr lang="en-US" b="1" dirty="0" err="1" smtClean="0"/>
              <a:t>Pateman</a:t>
            </a:r>
            <a:r>
              <a:rPr lang="en-US" b="1" dirty="0" smtClean="0"/>
              <a:t> </a:t>
            </a:r>
            <a:r>
              <a:rPr lang="en-US" dirty="0" smtClean="0"/>
              <a:t>(1940-  ) is widely known for her </a:t>
            </a:r>
            <a:r>
              <a:rPr lang="en-US" b="1" dirty="0" smtClean="0"/>
              <a:t>synthesis of conceptual problems in liberal democratic theory with the theory of the patriarchal basis of sexual politics.</a:t>
            </a:r>
          </a:p>
          <a:p>
            <a:r>
              <a:rPr lang="en-US" dirty="0" smtClean="0"/>
              <a:t>In her famous essay </a:t>
            </a:r>
            <a:r>
              <a:rPr lang="en-US" i="1" dirty="0" smtClean="0"/>
              <a:t>The Sexual Contract</a:t>
            </a:r>
            <a:r>
              <a:rPr lang="en-US" dirty="0" smtClean="0"/>
              <a:t> (1988), she particularly </a:t>
            </a:r>
            <a:r>
              <a:rPr lang="en-US" b="1" dirty="0" smtClean="0"/>
              <a:t>attacks the misconception that the liberal theory of the ‘Social Contract’ has overthrown the concept of patriarchal rule.</a:t>
            </a:r>
          </a:p>
          <a:p>
            <a:r>
              <a:rPr lang="en-US" dirty="0" err="1" smtClean="0"/>
              <a:t>Pateman</a:t>
            </a:r>
            <a:r>
              <a:rPr lang="en-US" dirty="0" smtClean="0"/>
              <a:t> argues that </a:t>
            </a:r>
            <a:r>
              <a:rPr lang="en-US" b="1" dirty="0" smtClean="0"/>
              <a:t>all exponents of the theory of the social contract deem women as incapable of moving from natural to civil society except as subordinates of men.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Contemporary Exponents----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maintaining that the relations between the sexes are private, liberal theorists have sought to remove the subject from political inquiry.</a:t>
            </a:r>
          </a:p>
          <a:p>
            <a:r>
              <a:rPr lang="en-US" dirty="0" smtClean="0"/>
              <a:t>Unless we acknowledge that women in liberal society are ‘individuals’ in the same way as men, the reforms designed to give ‘freedom of contract’ to women similar to that given to men will not fundamentally alter the sexual basis of the social contract.</a:t>
            </a:r>
          </a:p>
          <a:p>
            <a:r>
              <a:rPr lang="en-US" dirty="0" err="1" smtClean="0"/>
              <a:t>Pateman</a:t>
            </a:r>
            <a:r>
              <a:rPr lang="en-US" dirty="0" smtClean="0"/>
              <a:t> has </a:t>
            </a:r>
            <a:r>
              <a:rPr lang="en-US" b="1" dirty="0" smtClean="0"/>
              <a:t>pleaded for the reconstruction of a social contract which would ensure substantive equality between men and women.</a:t>
            </a:r>
            <a:r>
              <a:rPr lang="en-US" dirty="0" smtClean="0"/>
              <a:t> Thus, liberal feminism accepts the liberal assumptions about the value to be accorded to individuality and freedom, but campaigns to achieve their equal realization for women as well as men.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lstStyle/>
          <a:p>
            <a:r>
              <a:rPr lang="en-US" dirty="0" smtClean="0"/>
              <a:t>According to the feminists this </a:t>
            </a:r>
            <a:r>
              <a:rPr lang="en-US" b="1" dirty="0" smtClean="0"/>
              <a:t>dichotomy between ‘public’ and ‘private’</a:t>
            </a:r>
            <a:r>
              <a:rPr lang="en-US" dirty="0" smtClean="0"/>
              <a:t> led to a distorted view of political theory which must be rectified now.</a:t>
            </a:r>
          </a:p>
          <a:p>
            <a:r>
              <a:rPr lang="en-US" dirty="0" smtClean="0"/>
              <a:t>Women have suffered and are still suffering injustice because of their sex which is the </a:t>
            </a:r>
            <a:r>
              <a:rPr lang="en-US" b="1" dirty="0" smtClean="0"/>
              <a:t>product of</a:t>
            </a:r>
            <a:r>
              <a:rPr lang="en-US" dirty="0" smtClean="0"/>
              <a:t> </a:t>
            </a:r>
            <a:r>
              <a:rPr lang="en-US" b="1" dirty="0" smtClean="0"/>
              <a:t>the institution of patriarchy, and not based on reason.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and Gender</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When the term </a:t>
            </a:r>
            <a:r>
              <a:rPr lang="en-US" b="1" dirty="0" smtClean="0"/>
              <a:t>‘sex’</a:t>
            </a:r>
            <a:r>
              <a:rPr lang="en-US" dirty="0" smtClean="0"/>
              <a:t> is used, its scope is limited to </a:t>
            </a:r>
            <a:r>
              <a:rPr lang="en-US" b="1" dirty="0" smtClean="0"/>
              <a:t>biological differences </a:t>
            </a:r>
            <a:r>
              <a:rPr lang="en-US" dirty="0" smtClean="0"/>
              <a:t>between men and women, such as reproductive function and secondary characteristics like body hair and breast development.</a:t>
            </a:r>
          </a:p>
          <a:p>
            <a:r>
              <a:rPr lang="en-US" dirty="0" smtClean="0"/>
              <a:t>But the term </a:t>
            </a:r>
            <a:r>
              <a:rPr lang="en-US" b="1" dirty="0" smtClean="0"/>
              <a:t>‘gender’ refers to cultural ideas that construct images and expectations of both males and females.</a:t>
            </a:r>
          </a:p>
          <a:p>
            <a:r>
              <a:rPr lang="en-US" dirty="0" smtClean="0"/>
              <a:t>Nature has divided human race between men and women, but their </a:t>
            </a:r>
            <a:r>
              <a:rPr lang="en-US" b="1" dirty="0" smtClean="0"/>
              <a:t>status and role in society are determined by our culture.</a:t>
            </a:r>
          </a:p>
          <a:p>
            <a:r>
              <a:rPr lang="en-US" dirty="0" smtClean="0"/>
              <a:t>Culture usually refers to a certain distinctive features of different groups. However, some typical attitudes towards gender can be found throughout the civilized world.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and Gender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attitudes tend to divide male and female </a:t>
            </a:r>
            <a:r>
              <a:rPr lang="en-US" b="1" dirty="0" smtClean="0"/>
              <a:t>personality traits and </a:t>
            </a:r>
            <a:r>
              <a:rPr lang="en-US" b="1" dirty="0" err="1" smtClean="0"/>
              <a:t>behavioural</a:t>
            </a:r>
            <a:r>
              <a:rPr lang="en-US" b="1" dirty="0" smtClean="0"/>
              <a:t> tendencies into two opposite patterns (masculinity and femininity).</a:t>
            </a:r>
          </a:p>
          <a:p>
            <a:r>
              <a:rPr lang="en-US" dirty="0" smtClean="0"/>
              <a:t>The relative </a:t>
            </a:r>
            <a:r>
              <a:rPr lang="en-US" b="1" dirty="0" smtClean="0"/>
              <a:t>assertiveness of man and submissiveness of woman represent almost universal cultural traits which are not directly based on their biological differences.</a:t>
            </a:r>
          </a:p>
          <a:p>
            <a:r>
              <a:rPr lang="en-US" dirty="0" smtClean="0"/>
              <a:t>Broadly speaking, these are the </a:t>
            </a:r>
            <a:r>
              <a:rPr lang="en-US" b="1" dirty="0" smtClean="0"/>
              <a:t>products of the social organization based on patriarchy and its institutions,</a:t>
            </a:r>
            <a:r>
              <a:rPr lang="en-US" dirty="0" smtClean="0"/>
              <a:t> division of </a:t>
            </a:r>
            <a:r>
              <a:rPr lang="en-US" dirty="0" err="1" smtClean="0"/>
              <a:t>labour</a:t>
            </a:r>
            <a:r>
              <a:rPr lang="en-US" dirty="0" smtClean="0"/>
              <a:t> in the family and the competitive and exploitative character of the contemporary capitalism.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and Gender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From this perspective, the concepts of masculinity and femininity serve as instruments of social control that reinforce male dominance. </a:t>
            </a:r>
          </a:p>
          <a:p>
            <a:r>
              <a:rPr lang="en-US" dirty="0" smtClean="0"/>
              <a:t>Thus, the division of society into two sexes-male and female-represents natural inequality, but </a:t>
            </a:r>
            <a:r>
              <a:rPr lang="en-US" b="1" dirty="0" smtClean="0"/>
              <a:t>gender inequalities are the product of convention and culture</a:t>
            </a:r>
            <a:r>
              <a:rPr lang="en-US" dirty="0" smtClean="0"/>
              <a:t> which can be altered by changing the social arrangements.</a:t>
            </a:r>
          </a:p>
          <a:p>
            <a:r>
              <a:rPr lang="en-US" dirty="0" smtClean="0"/>
              <a:t>With the development of technology, </a:t>
            </a:r>
            <a:r>
              <a:rPr lang="en-US" b="1" dirty="0" smtClean="0"/>
              <a:t>sweeping changes have taken place in other parts of social organization,</a:t>
            </a:r>
            <a:r>
              <a:rPr lang="en-US" dirty="0" smtClean="0"/>
              <a:t> but the division of </a:t>
            </a:r>
            <a:r>
              <a:rPr lang="en-US" dirty="0" err="1" smtClean="0"/>
              <a:t>labour</a:t>
            </a:r>
            <a:r>
              <a:rPr lang="en-US" dirty="0" smtClean="0"/>
              <a:t> between men and women has remained, more or less, unchanged.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Hegemonic Structures in Patriarchy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may be recalled that at the </a:t>
            </a:r>
            <a:r>
              <a:rPr lang="en-US" b="1" dirty="0" smtClean="0"/>
              <a:t>early stages</a:t>
            </a:r>
            <a:r>
              <a:rPr lang="en-US" dirty="0" smtClean="0"/>
              <a:t> of social organization, </a:t>
            </a:r>
            <a:r>
              <a:rPr lang="en-US" b="1" dirty="0" smtClean="0"/>
              <a:t>biological differences between men and women necessitated the division of </a:t>
            </a:r>
            <a:r>
              <a:rPr lang="en-US" b="1" dirty="0" err="1" smtClean="0"/>
              <a:t>labour</a:t>
            </a:r>
            <a:r>
              <a:rPr lang="en-US" b="1" dirty="0" smtClean="0"/>
              <a:t> between them according to the prevailing conditions</a:t>
            </a:r>
            <a:r>
              <a:rPr lang="en-US" dirty="0" smtClean="0"/>
              <a:t>.</a:t>
            </a:r>
          </a:p>
          <a:p>
            <a:r>
              <a:rPr lang="en-US" dirty="0" smtClean="0"/>
              <a:t>Men who were physically strong and stable chose to go out for hunting and other hazardous tasks. Women who were constrained to undertake child-bearing and child-rearing chose to remain at home and perform household jobs. </a:t>
            </a:r>
          </a:p>
          <a:p>
            <a:r>
              <a:rPr lang="en-US" dirty="0" smtClean="0"/>
              <a:t>The </a:t>
            </a:r>
            <a:r>
              <a:rPr lang="en-US" b="1" dirty="0" smtClean="0"/>
              <a:t>system was based on mutual care and adjustment, and did not involve any significant level of resentment.</a:t>
            </a: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Hegemonic Structures in Patriarchy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As mentioned earlier development of technology brought sweeping changes in other parts of social organization, but the division of </a:t>
            </a:r>
            <a:r>
              <a:rPr lang="en-US" dirty="0" err="1" smtClean="0"/>
              <a:t>labour</a:t>
            </a:r>
            <a:r>
              <a:rPr lang="en-US" dirty="0" smtClean="0"/>
              <a:t> between men and women remained almost unchanged.</a:t>
            </a:r>
          </a:p>
          <a:p>
            <a:r>
              <a:rPr lang="en-US" b="1" dirty="0" smtClean="0"/>
              <a:t>Woman was considered sexually vulnerable,</a:t>
            </a:r>
            <a:r>
              <a:rPr lang="en-US" dirty="0" smtClean="0"/>
              <a:t> she was not allowed to mix with strangers. </a:t>
            </a:r>
            <a:r>
              <a:rPr lang="en-US" b="1" dirty="0" smtClean="0"/>
              <a:t>Shyness was eulogized as a woman’s ornament</a:t>
            </a:r>
            <a:r>
              <a:rPr lang="en-US" dirty="0" smtClean="0"/>
              <a:t>. She was encouraged to decorate herself and her beauty was admired in poetry and music, and epitomized in paintings, sculpture and other works of art.</a:t>
            </a:r>
          </a:p>
          <a:p>
            <a:r>
              <a:rPr lang="en-US" dirty="0" smtClean="0"/>
              <a:t>In </a:t>
            </a:r>
            <a:r>
              <a:rPr lang="en-US" b="1" dirty="0" smtClean="0"/>
              <a:t>civilized society, she was recognized as the ‘fair sex’, endowed with special dignity.</a:t>
            </a:r>
            <a:r>
              <a:rPr lang="en-US" dirty="0" smtClean="0"/>
              <a:t> Manners like ‘ladies first’ were evolved to confirm that dignity. Helping ‘a damsel in distress’ was regarded as an act of chivalry among men.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Hegemonic Structures in Patriarchy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But the fact that </a:t>
            </a:r>
            <a:r>
              <a:rPr lang="en-US" b="1" dirty="0" smtClean="0"/>
              <a:t>it was all notional and only for namesake </a:t>
            </a:r>
            <a:r>
              <a:rPr lang="en-US" dirty="0" smtClean="0"/>
              <a:t>became evident when one probes into the real happenings on the ground.</a:t>
            </a:r>
          </a:p>
          <a:p>
            <a:r>
              <a:rPr lang="en-US" dirty="0" smtClean="0"/>
              <a:t>In spite of so much importance accorded to women, but only in words, </a:t>
            </a:r>
            <a:r>
              <a:rPr lang="en-US" b="1" dirty="0" smtClean="0"/>
              <a:t>she was systematically deprived of her share in power.</a:t>
            </a:r>
          </a:p>
          <a:p>
            <a:r>
              <a:rPr lang="en-US" dirty="0" smtClean="0"/>
              <a:t>She was </a:t>
            </a:r>
            <a:r>
              <a:rPr lang="en-US" b="1" dirty="0" smtClean="0"/>
              <a:t>given ‘security’ but not an opportunity to learn certain things</a:t>
            </a:r>
            <a:r>
              <a:rPr lang="en-US" dirty="0" smtClean="0"/>
              <a:t> that would make her as competent as man, and thereby vindicate her claim to equality.</a:t>
            </a:r>
          </a:p>
          <a:p>
            <a:r>
              <a:rPr lang="en-US" dirty="0" smtClean="0"/>
              <a:t>In particular, she was </a:t>
            </a:r>
            <a:r>
              <a:rPr lang="en-US" b="1" dirty="0" smtClean="0"/>
              <a:t>deprived of the right to ownership of property, right to vote and opportunities of education</a:t>
            </a:r>
            <a:r>
              <a:rPr lang="en-US" dirty="0" smtClean="0"/>
              <a:t> and higher learning even though these deprivations had no logical connection with her biological status as a woman.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Broad Streams within the Feminist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a:t>
            </a:r>
            <a:r>
              <a:rPr lang="en-US" b="1" dirty="0" smtClean="0"/>
              <a:t>first wave of feminism </a:t>
            </a:r>
            <a:r>
              <a:rPr lang="en-US" dirty="0" smtClean="0"/>
              <a:t>which arose in late nineteenth century and lasted up to the early part of the twentieth century, concentrated upon either achieving </a:t>
            </a:r>
            <a:r>
              <a:rPr lang="en-US" b="1" dirty="0" smtClean="0"/>
              <a:t>political representation or social emancipation of women.</a:t>
            </a:r>
          </a:p>
          <a:p>
            <a:r>
              <a:rPr lang="en-US" dirty="0" smtClean="0"/>
              <a:t>The </a:t>
            </a:r>
            <a:r>
              <a:rPr lang="en-US" b="1" dirty="0" smtClean="0"/>
              <a:t>second wave appeared in late twentieth century which set out a radical agenda and sought emancipation of women in all spheres of life.</a:t>
            </a:r>
          </a:p>
          <a:p>
            <a:r>
              <a:rPr lang="en-US" dirty="0" smtClean="0"/>
              <a:t>Feminist theory has evolved, broadly, into </a:t>
            </a:r>
            <a:r>
              <a:rPr lang="en-US" b="1" dirty="0" smtClean="0"/>
              <a:t>three schools of thought</a:t>
            </a:r>
            <a:r>
              <a:rPr lang="en-US" dirty="0" smtClean="0"/>
              <a:t>: (a) </a:t>
            </a:r>
            <a:r>
              <a:rPr lang="en-US" b="1" dirty="0" smtClean="0"/>
              <a:t>Liberal</a:t>
            </a:r>
            <a:r>
              <a:rPr lang="en-US" dirty="0" smtClean="0"/>
              <a:t> Feminism; (b) </a:t>
            </a:r>
            <a:r>
              <a:rPr lang="en-US" b="1" dirty="0" smtClean="0"/>
              <a:t>Socialist </a:t>
            </a:r>
            <a:r>
              <a:rPr lang="en-US" dirty="0" smtClean="0"/>
              <a:t>feminism; and (c) </a:t>
            </a:r>
            <a:r>
              <a:rPr lang="en-US" b="1" dirty="0" smtClean="0"/>
              <a:t>Radical</a:t>
            </a:r>
            <a:r>
              <a:rPr lang="en-US" dirty="0" smtClean="0"/>
              <a:t> feminism. Recent trends in this field are broadly described as post-feminism or post-modern feminism.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1542</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vt:lpstr>
      <vt:lpstr>Introduction (contd.)</vt:lpstr>
      <vt:lpstr>Sex and Gender</vt:lpstr>
      <vt:lpstr>Sex and Gender (contd.)</vt:lpstr>
      <vt:lpstr>Sex and Gender (contd.)</vt:lpstr>
      <vt:lpstr>Hegemonic Structures in Patriarchy</vt:lpstr>
      <vt:lpstr>Hegemonic Structures in Patriarchy (contd.)</vt:lpstr>
      <vt:lpstr>Hegemonic Structures in Patriarchy (contd.)</vt:lpstr>
      <vt:lpstr>Broad Streams within the Feminist Perspective</vt:lpstr>
      <vt:lpstr>Liberal Feminism</vt:lpstr>
      <vt:lpstr>Liberal Feminism (contd.)</vt:lpstr>
      <vt:lpstr>Contemporary Exponents of Liberal Feminism</vt:lpstr>
      <vt:lpstr>Contemporary Exponents---- (contd.)</vt:lpstr>
      <vt:lpstr>Contemporary Exponents----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admin</dc:creator>
  <cp:lastModifiedBy>admin</cp:lastModifiedBy>
  <cp:revision>15</cp:revision>
  <dcterms:created xsi:type="dcterms:W3CDTF">2006-08-16T00:00:00Z</dcterms:created>
  <dcterms:modified xsi:type="dcterms:W3CDTF">2021-06-26T13:45:38Z</dcterms:modified>
</cp:coreProperties>
</file>