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Globalization: Economic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many people when they think about globalization, </a:t>
            </a:r>
            <a:r>
              <a:rPr lang="en-US" b="1" dirty="0" smtClean="0"/>
              <a:t>economics is what typically comes to mind,</a:t>
            </a:r>
            <a:r>
              <a:rPr lang="en-US" dirty="0" smtClean="0"/>
              <a:t> and it is this area that </a:t>
            </a:r>
            <a:r>
              <a:rPr lang="en-US" b="1" dirty="0" smtClean="0"/>
              <a:t>generates the most controversy and debate.</a:t>
            </a:r>
          </a:p>
          <a:p>
            <a:r>
              <a:rPr lang="en-US" dirty="0" smtClean="0"/>
              <a:t>Over the past few decades, the world has seen a</a:t>
            </a:r>
            <a:r>
              <a:rPr lang="en-US" b="1" dirty="0" smtClean="0"/>
              <a:t> rapidly developing system of international trade and economic relations, fostered by technological change and dramatic shifts in world politics- </a:t>
            </a:r>
            <a:r>
              <a:rPr lang="en-US" dirty="0" smtClean="0"/>
              <a:t>e.g. between 1996 and 2005, world exports in goods and services nearly doubled in size from $ 6.6 trillion to nearly $ 12 trillion.</a:t>
            </a:r>
          </a:p>
          <a:p>
            <a:r>
              <a:rPr lang="en-US" b="1" dirty="0" smtClean="0"/>
              <a:t>Technological change and the liberalization of markets in recent decades have also helped foster a growing internationalization of investment,</a:t>
            </a:r>
            <a:r>
              <a:rPr lang="en-US" dirty="0" smtClean="0"/>
              <a:t> as firms and funds move into markets overseas in pursuit of greater profits- </a:t>
            </a:r>
            <a:r>
              <a:rPr lang="en-US" b="1" dirty="0" smtClean="0"/>
              <a:t>Foreign direct investment,</a:t>
            </a:r>
            <a:r>
              <a:rPr lang="en-US" dirty="0" smtClean="0"/>
              <a:t> or the purchase of assets in a country by a foreign firm which was just under 7 percent of world GDP in 1980 had grown to 23 percent by 2003.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MNCs Dominating Global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Assisted by more open markets and reduced costs for transportation, </a:t>
            </a:r>
            <a:r>
              <a:rPr lang="en-US" dirty="0" smtClean="0"/>
              <a:t>large firms such as IBM, Honda, McDonald’s, and Johnson and Johnson control assets and make profits in the billions of dollars.</a:t>
            </a:r>
          </a:p>
          <a:p>
            <a:r>
              <a:rPr lang="en-US" dirty="0" smtClean="0"/>
              <a:t>These economic developments are </a:t>
            </a:r>
            <a:r>
              <a:rPr lang="en-US" b="1" dirty="0" smtClean="0"/>
              <a:t>compounded by expanding global communications.</a:t>
            </a:r>
            <a:r>
              <a:rPr lang="en-US" dirty="0" smtClean="0"/>
              <a:t> Recent recessions notwithstanding, the </a:t>
            </a:r>
            <a:r>
              <a:rPr lang="en-US" b="1" dirty="0" smtClean="0"/>
              <a:t>development of electronic commerce, with its ability to link far-flung businesses globally,</a:t>
            </a:r>
            <a:r>
              <a:rPr lang="en-US" dirty="0" smtClean="0"/>
              <a:t> is transforming the way in which markets, firms, and individuals interact. </a:t>
            </a:r>
            <a:r>
              <a:rPr lang="en-US" b="1" dirty="0" smtClean="0"/>
              <a:t>Technological innovations have reduced many of the traditional barriers to trade.</a:t>
            </a:r>
          </a:p>
          <a:p>
            <a:r>
              <a:rPr lang="en-US" dirty="0" smtClean="0"/>
              <a:t>Firms and people are able to buy goods and services from around the world using fewer or no intermediaries.</a:t>
            </a:r>
          </a:p>
          <a:p>
            <a:r>
              <a:rPr lang="en-US" dirty="0" smtClean="0"/>
              <a:t>Thus, </a:t>
            </a:r>
            <a:r>
              <a:rPr lang="en-US" b="1" dirty="0" smtClean="0"/>
              <a:t>markets are more open and firms face greater competition. </a:t>
            </a:r>
            <a:r>
              <a:rPr lang="en-US" dirty="0" smtClean="0"/>
              <a:t>A business in China or Chile, for example, can market its goods and services directly to other firms or individuals anywhere in the world.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Area of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area of investment, too, </a:t>
            </a:r>
            <a:r>
              <a:rPr lang="en-US" b="1" dirty="0" smtClean="0"/>
              <a:t>online banking and investment </a:t>
            </a:r>
            <a:r>
              <a:rPr lang="en-US" dirty="0" smtClean="0"/>
              <a:t>allow people to move their money internationally with a few mouse clicks.</a:t>
            </a:r>
          </a:p>
          <a:p>
            <a:r>
              <a:rPr lang="en-US" dirty="0" smtClean="0"/>
              <a:t>Finally, </a:t>
            </a:r>
            <a:r>
              <a:rPr lang="en-US" b="1" dirty="0" smtClean="0"/>
              <a:t>economic globalization also applies not just to trade, firms, or finances, but also to </a:t>
            </a:r>
            <a:r>
              <a:rPr lang="en-US" b="1" dirty="0" err="1" smtClean="0"/>
              <a:t>labour</a:t>
            </a:r>
            <a:r>
              <a:rPr lang="en-US" b="1" dirty="0" smtClean="0"/>
              <a:t>. </a:t>
            </a:r>
            <a:r>
              <a:rPr lang="en-US" dirty="0" smtClean="0"/>
              <a:t>Globalization may </a:t>
            </a:r>
            <a:r>
              <a:rPr lang="en-US" b="1" dirty="0" smtClean="0"/>
              <a:t>shift not only where things are made, but also where </a:t>
            </a:r>
            <a:r>
              <a:rPr lang="en-US" b="1" dirty="0" err="1" smtClean="0"/>
              <a:t>labour</a:t>
            </a:r>
            <a:r>
              <a:rPr lang="en-US" b="1" dirty="0" smtClean="0"/>
              <a:t> is located.</a:t>
            </a:r>
          </a:p>
          <a:p>
            <a:r>
              <a:rPr lang="en-US" dirty="0" smtClean="0"/>
              <a:t>Optimists see in these dramatic changes the mechanism for future global prosperity.</a:t>
            </a:r>
          </a:p>
          <a:p>
            <a:r>
              <a:rPr lang="en-US" dirty="0" smtClean="0"/>
              <a:t>Through the expansion of international economic connections, </a:t>
            </a:r>
            <a:r>
              <a:rPr lang="en-US" b="1" dirty="0" smtClean="0"/>
              <a:t>goods and services, </a:t>
            </a:r>
            <a:r>
              <a:rPr lang="en-US" b="1" dirty="0" err="1" smtClean="0"/>
              <a:t>labour</a:t>
            </a:r>
            <a:r>
              <a:rPr lang="en-US" b="1" dirty="0" smtClean="0"/>
              <a:t> , and other resources can be allocated more effectively through a broader market, unfettered by tariff barriers and other obstacles that states erect.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Encouragement to Innovation, Specialization, &amp; Lowering of 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Countries are able to export what they produce best,</a:t>
            </a:r>
            <a:r>
              <a:rPr lang="en-US" dirty="0" smtClean="0"/>
              <a:t> encouraging innovation, specialization, and lower costs. </a:t>
            </a:r>
          </a:p>
          <a:p>
            <a:r>
              <a:rPr lang="en-US" b="1" dirty="0" smtClean="0"/>
              <a:t>Jobs are also created as capital flows and transnational corporations take advantage of new markets </a:t>
            </a:r>
            <a:r>
              <a:rPr lang="en-US" dirty="0" smtClean="0"/>
              <a:t>and new opportunities. </a:t>
            </a:r>
          </a:p>
          <a:p>
            <a:r>
              <a:rPr lang="en-US" dirty="0" smtClean="0"/>
              <a:t>People, too, can move to where there is work, whether domestically or internationally. In the end , </a:t>
            </a:r>
            <a:r>
              <a:rPr lang="en-US" b="1" dirty="0" smtClean="0"/>
              <a:t>wealth is diffused more effectively through open markets for goods, </a:t>
            </a:r>
            <a:r>
              <a:rPr lang="en-US" b="1" dirty="0" err="1" smtClean="0"/>
              <a:t>labour</a:t>
            </a:r>
            <a:r>
              <a:rPr lang="en-US" b="1" dirty="0" smtClean="0"/>
              <a:t>, and capital, increasing standards of living worldwide.</a:t>
            </a:r>
          </a:p>
          <a:p>
            <a:r>
              <a:rPr lang="en-US" dirty="0" smtClean="0"/>
              <a:t>Globalization is thus viewed as a positive trend, the means to lift billions out of poverty and generate greater prosperity by allowing more people to be a part of the global marketplace for goods and </a:t>
            </a:r>
            <a:r>
              <a:rPr lang="en-US" dirty="0" err="1" smtClean="0"/>
              <a:t>labour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Downsides of Economic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Others view economic globalization with more suspicion, particularly those who are less enamored of a liberal political economy. </a:t>
            </a:r>
          </a:p>
          <a:p>
            <a:r>
              <a:rPr lang="en-US" b="1" dirty="0" smtClean="0"/>
              <a:t>Some equate increased trade with increased dependence, </a:t>
            </a:r>
            <a:r>
              <a:rPr lang="en-US" dirty="0" smtClean="0"/>
              <a:t>arguing that trade creates conditions whereby </a:t>
            </a:r>
            <a:r>
              <a:rPr lang="en-US" b="1" dirty="0" smtClean="0"/>
              <a:t>some countries will gain monopoly control over particular goods vital in the international economy such as software, energy, biotechnology, or pharmaceutical products- this results in unequal relationships </a:t>
            </a:r>
            <a:r>
              <a:rPr lang="en-US" dirty="0" smtClean="0"/>
              <a:t>in the international system.</a:t>
            </a:r>
          </a:p>
          <a:p>
            <a:r>
              <a:rPr lang="en-US" b="1" dirty="0" smtClean="0"/>
              <a:t>The globalization of investment and </a:t>
            </a:r>
            <a:r>
              <a:rPr lang="en-US" b="1" dirty="0" err="1" smtClean="0"/>
              <a:t>labour</a:t>
            </a:r>
            <a:r>
              <a:rPr lang="en-US" b="1" dirty="0" smtClean="0"/>
              <a:t> markets is also criticized as a system in which firms invest in countries with cheap </a:t>
            </a:r>
            <a:r>
              <a:rPr lang="en-US" b="1" dirty="0" err="1" smtClean="0"/>
              <a:t>labour</a:t>
            </a:r>
            <a:r>
              <a:rPr lang="en-US" b="1" dirty="0" smtClean="0"/>
              <a:t> and weak </a:t>
            </a:r>
            <a:r>
              <a:rPr lang="en-US" b="1" dirty="0" err="1" smtClean="0"/>
              <a:t>labour</a:t>
            </a:r>
            <a:r>
              <a:rPr lang="en-US" b="1" dirty="0" smtClean="0"/>
              <a:t> regulations in order to increase profits.</a:t>
            </a:r>
            <a:r>
              <a:rPr lang="en-US" dirty="0" smtClean="0"/>
              <a:t> These moves </a:t>
            </a:r>
            <a:r>
              <a:rPr lang="en-US" b="1" dirty="0" smtClean="0"/>
              <a:t>eliminate manufacturing jobs in the advanced democracies.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Downsides of Economic Globalization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</a:t>
            </a:r>
            <a:r>
              <a:rPr lang="en-US" b="1" dirty="0" smtClean="0"/>
              <a:t>“</a:t>
            </a:r>
            <a:r>
              <a:rPr lang="en-US" b="1" dirty="0" err="1" smtClean="0"/>
              <a:t>offshoring</a:t>
            </a:r>
            <a:r>
              <a:rPr lang="en-US" b="1" dirty="0" smtClean="0"/>
              <a:t>” of jobs hurts workers around the globe as countries engage in a “race to the bottom,” </a:t>
            </a:r>
            <a:r>
              <a:rPr lang="en-US" dirty="0" smtClean="0"/>
              <a:t>lowering standards and weakening regulations in order to keep or attract business.</a:t>
            </a:r>
          </a:p>
          <a:p>
            <a:r>
              <a:rPr lang="en-US" dirty="0" smtClean="0"/>
              <a:t>As economic globalization </a:t>
            </a:r>
            <a:r>
              <a:rPr lang="en-US" b="1" dirty="0" smtClean="0"/>
              <a:t>weakens state capacity and autonomy, it is replaced not with global rule of law, </a:t>
            </a:r>
            <a:r>
              <a:rPr lang="en-US" dirty="0" smtClean="0"/>
              <a:t>but rather with </a:t>
            </a:r>
            <a:r>
              <a:rPr lang="en-US" b="1" dirty="0" smtClean="0"/>
              <a:t>a small cartel of powerful corporations that lack any national or democratic control</a:t>
            </a:r>
            <a:r>
              <a:rPr lang="en-US" dirty="0" smtClean="0"/>
              <a:t>. Freedom and equality are thus compromised. </a:t>
            </a:r>
          </a:p>
          <a:p>
            <a:r>
              <a:rPr lang="en-US" dirty="0" smtClean="0"/>
              <a:t>There has been much discussion that </a:t>
            </a:r>
            <a:r>
              <a:rPr lang="en-US" b="1" dirty="0" err="1" smtClean="0"/>
              <a:t>offshoring</a:t>
            </a:r>
            <a:r>
              <a:rPr lang="en-US" b="1" dirty="0" smtClean="0"/>
              <a:t> has led to the movement of industries overseas, especially those in the service sector,</a:t>
            </a:r>
            <a:r>
              <a:rPr lang="en-US" dirty="0" smtClean="0"/>
              <a:t> where technology can overcome problems of time and space-call </a:t>
            </a:r>
            <a:r>
              <a:rPr lang="en-US" dirty="0" err="1" smtClean="0"/>
              <a:t>centres</a:t>
            </a:r>
            <a:r>
              <a:rPr lang="en-US" dirty="0" smtClean="0"/>
              <a:t>, data processing, and software programming are commonly cited examples, but others include medical diagnosis (such as reading X-rays or CAT scans) and film animation.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Important Questions Regarding </a:t>
            </a:r>
            <a:r>
              <a:rPr lang="en-US" dirty="0" err="1" smtClean="0"/>
              <a:t>Offshoring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First, </a:t>
            </a:r>
            <a:r>
              <a:rPr lang="en-US" b="1" dirty="0" smtClean="0"/>
              <a:t>there is the question whether the cost savings from </a:t>
            </a:r>
            <a:r>
              <a:rPr lang="en-US" b="1" dirty="0" err="1" smtClean="0"/>
              <a:t>offshoring</a:t>
            </a:r>
            <a:r>
              <a:rPr lang="en-US" b="1" dirty="0" smtClean="0"/>
              <a:t> could translate into increased economic growth and new job opportunities</a:t>
            </a:r>
            <a:r>
              <a:rPr lang="en-US" dirty="0" smtClean="0"/>
              <a:t> to replace those lost.</a:t>
            </a:r>
          </a:p>
          <a:p>
            <a:r>
              <a:rPr lang="en-US" dirty="0" smtClean="0"/>
              <a:t>A second issue is the </a:t>
            </a:r>
            <a:r>
              <a:rPr lang="en-US" b="1" dirty="0" smtClean="0"/>
              <a:t>potential increase in employment in the less-developed and newly industrializing countries, </a:t>
            </a:r>
            <a:r>
              <a:rPr lang="en-US" dirty="0" smtClean="0"/>
              <a:t>which could in turn reduce poverty there.</a:t>
            </a:r>
          </a:p>
          <a:p>
            <a:r>
              <a:rPr lang="en-US" dirty="0" smtClean="0"/>
              <a:t>A third consideration is </a:t>
            </a:r>
            <a:r>
              <a:rPr lang="en-US" b="1" dirty="0" smtClean="0"/>
              <a:t>whether outsourcing will make it difficult for low-skilled workers to find new forms of employment,</a:t>
            </a:r>
            <a:r>
              <a:rPr lang="en-US" dirty="0" smtClean="0"/>
              <a:t> or ones that pay well.</a:t>
            </a:r>
          </a:p>
          <a:p>
            <a:pPr>
              <a:buNone/>
            </a:pPr>
            <a:r>
              <a:rPr lang="en-US" dirty="0" smtClean="0"/>
              <a:t>There is already evidence that </a:t>
            </a:r>
            <a:r>
              <a:rPr lang="en-US" dirty="0" err="1" smtClean="0"/>
              <a:t>offshoring</a:t>
            </a:r>
            <a:r>
              <a:rPr lang="en-US" dirty="0" smtClean="0"/>
              <a:t> </a:t>
            </a:r>
            <a:r>
              <a:rPr lang="en-US" b="1" dirty="0" smtClean="0"/>
              <a:t>has led to the decline in wages for low-skilled </a:t>
            </a:r>
            <a:r>
              <a:rPr lang="en-US" b="1" dirty="0" err="1" smtClean="0"/>
              <a:t>labour</a:t>
            </a:r>
            <a:r>
              <a:rPr lang="en-US" b="1" dirty="0" smtClean="0"/>
              <a:t> in the US.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Benefits or Dangers of Economic Globalization: Unclear and Debatable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increasing globalization the </a:t>
            </a:r>
            <a:r>
              <a:rPr lang="en-US" b="1" dirty="0" smtClean="0"/>
              <a:t>percentage of the world’s population that lives in poverty has declined and people’s life expectancy has risen,</a:t>
            </a:r>
            <a:r>
              <a:rPr lang="en-US" dirty="0" smtClean="0"/>
              <a:t> particularly in parts of the globe that are more globalized (China, India) compared with those that are not (Africa).</a:t>
            </a:r>
          </a:p>
          <a:p>
            <a:r>
              <a:rPr lang="en-US" dirty="0" smtClean="0"/>
              <a:t>There is also </a:t>
            </a:r>
            <a:r>
              <a:rPr lang="en-US" b="1" dirty="0" smtClean="0"/>
              <a:t>evidence of a growing gap between rich and poor</a:t>
            </a:r>
            <a:r>
              <a:rPr lang="en-US" dirty="0" smtClean="0"/>
              <a:t>-if not between countries, then within them, as in China, India, and the US.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or Dangers----(contd.)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Amidst this uncertainty and debate </a:t>
            </a:r>
            <a:r>
              <a:rPr lang="en-US" b="1" dirty="0" smtClean="0"/>
              <a:t>there is a consensus on how globalization is changing economic institutions around the world.</a:t>
            </a:r>
          </a:p>
          <a:p>
            <a:r>
              <a:rPr lang="en-US" dirty="0" smtClean="0"/>
              <a:t>One assertion about which there is agreement is that, as a result of the deepening interconnections between economies around the world, </a:t>
            </a:r>
            <a:r>
              <a:rPr lang="en-US" b="1" dirty="0" smtClean="0"/>
              <a:t>there is a greater chance that local crises and problems may become global ones.</a:t>
            </a:r>
          </a:p>
          <a:p>
            <a:r>
              <a:rPr lang="en-US" dirty="0" smtClean="0"/>
              <a:t>The growing linkages of finance, trade, and markets now increase the likelihood that </a:t>
            </a:r>
            <a:r>
              <a:rPr lang="en-US" b="1" dirty="0" smtClean="0"/>
              <a:t>local events will ripple throughout the system-e.g. the Asian Financial Crisis of 1997; </a:t>
            </a:r>
            <a:r>
              <a:rPr lang="en-US" dirty="0" smtClean="0"/>
              <a:t>in which growing concerns about future economic growth led to </a:t>
            </a:r>
            <a:r>
              <a:rPr lang="en-US" b="1" dirty="0" smtClean="0"/>
              <a:t>a sudden withdrawal of capital from the region, wiping out stock markets, throwing economies into recession, and increasing unemployment.</a:t>
            </a:r>
          </a:p>
          <a:p>
            <a:r>
              <a:rPr lang="en-US" b="1" dirty="0" smtClean="0"/>
              <a:t>Terrorist attacks may have a similar effect, affecting markets worldwide.</a:t>
            </a:r>
          </a:p>
          <a:p>
            <a:r>
              <a:rPr lang="en-US" dirty="0" smtClean="0"/>
              <a:t>Greater economic linkages </a:t>
            </a:r>
            <a:r>
              <a:rPr lang="en-US" b="1" dirty="0" smtClean="0"/>
              <a:t>may create new opportunities for growth, but with these opportunities may come greater uncertainty, instability, and risk.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1179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Globalization: Economic Dimension</vt:lpstr>
      <vt:lpstr>MNCs Dominating Global Markets</vt:lpstr>
      <vt:lpstr>The Area of Investment</vt:lpstr>
      <vt:lpstr> Encouragement to Innovation, Specialization, &amp; Lowering of Cost </vt:lpstr>
      <vt:lpstr>Downsides of Economic Globalization</vt:lpstr>
      <vt:lpstr>Downsides of Economic Globalization (contd.)</vt:lpstr>
      <vt:lpstr> Important Questions Regarding Offshoring</vt:lpstr>
      <vt:lpstr>The Benefits or Dangers of Economic Globalization: Unclear and Debatable</vt:lpstr>
      <vt:lpstr>The Benefits or Dangers----(contd.)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Globalization: Economic Dimension</dc:title>
  <dc:creator>Superman</dc:creator>
  <cp:lastModifiedBy>Superman</cp:lastModifiedBy>
  <cp:revision>66</cp:revision>
  <dcterms:created xsi:type="dcterms:W3CDTF">2006-08-16T00:00:00Z</dcterms:created>
  <dcterms:modified xsi:type="dcterms:W3CDTF">2021-01-13T09:24:22Z</dcterms:modified>
</cp:coreProperties>
</file>