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Feminist Perspective</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The contemporary ‘movement of movements’ must surmount some </a:t>
            </a:r>
            <a:r>
              <a:rPr lang="en-US" b="1" dirty="0" smtClean="0"/>
              <a:t>key organizational and ideological hurdles</a:t>
            </a:r>
            <a:r>
              <a:rPr lang="en-US" dirty="0" smtClean="0"/>
              <a:t> to challenge the hegemony of neo-liberal globalization. The failures of neo-liberalism to address serious global problems bring the realization that there is need for a </a:t>
            </a:r>
            <a:r>
              <a:rPr lang="en-US" b="1" dirty="0" smtClean="0"/>
              <a:t>“counter-hegemonic globalization,” </a:t>
            </a:r>
            <a:r>
              <a:rPr lang="en-US" dirty="0" smtClean="0"/>
              <a:t>defined as a globally organized project of transformation aimed at replacing the dominant (hegemonic) global regime with one that maximizes </a:t>
            </a:r>
            <a:r>
              <a:rPr lang="en-US" b="1" dirty="0" smtClean="0"/>
              <a:t>democratic political control </a:t>
            </a:r>
            <a:r>
              <a:rPr lang="en-US" dirty="0" smtClean="0"/>
              <a:t>and makes the </a:t>
            </a:r>
            <a:r>
              <a:rPr lang="en-US" b="1" dirty="0" smtClean="0"/>
              <a:t>equitable development of human capabilities and environmental stewardship </a:t>
            </a:r>
            <a:r>
              <a:rPr lang="en-US" dirty="0" smtClean="0"/>
              <a:t>its priorities.</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View Different from that of the “International Feminists”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This has led some feminist theorists of globalization to distinguish their views from well-known feminists, such as </a:t>
            </a:r>
            <a:r>
              <a:rPr lang="en-US" b="1" dirty="0" smtClean="0"/>
              <a:t>Martha Nussbaum </a:t>
            </a:r>
            <a:r>
              <a:rPr lang="en-US" dirty="0" smtClean="0"/>
              <a:t>and </a:t>
            </a:r>
            <a:r>
              <a:rPr lang="en-US" b="1" dirty="0" smtClean="0"/>
              <a:t>Susan </a:t>
            </a:r>
            <a:r>
              <a:rPr lang="en-US" b="1" dirty="0" err="1" smtClean="0"/>
              <a:t>Okin</a:t>
            </a:r>
            <a:r>
              <a:rPr lang="en-US" dirty="0" smtClean="0"/>
              <a:t>, whom</a:t>
            </a:r>
            <a:r>
              <a:rPr lang="en-US" b="1" dirty="0" smtClean="0"/>
              <a:t> </a:t>
            </a:r>
            <a:r>
              <a:rPr lang="en-US" b="1" dirty="0" err="1" smtClean="0"/>
              <a:t>Ackerly</a:t>
            </a:r>
            <a:r>
              <a:rPr lang="en-US" b="1" dirty="0" smtClean="0"/>
              <a:t> and </a:t>
            </a:r>
            <a:r>
              <a:rPr lang="en-US" b="1" dirty="0" err="1" smtClean="0"/>
              <a:t>Attanasi</a:t>
            </a:r>
            <a:r>
              <a:rPr lang="en-US" b="1" dirty="0" smtClean="0"/>
              <a:t> </a:t>
            </a:r>
            <a:r>
              <a:rPr lang="en-US" dirty="0" smtClean="0"/>
              <a:t>refer to as</a:t>
            </a:r>
            <a:r>
              <a:rPr lang="en-US" b="1" dirty="0" smtClean="0"/>
              <a:t> “international feminists” </a:t>
            </a:r>
            <a:r>
              <a:rPr lang="en-US" dirty="0" smtClean="0"/>
              <a:t>by virtue of their methodological commitments.</a:t>
            </a:r>
            <a:r>
              <a:rPr lang="en-US" b="1" dirty="0" smtClean="0"/>
              <a:t> </a:t>
            </a:r>
            <a:r>
              <a:rPr lang="en-US" dirty="0" smtClean="0"/>
              <a:t>In their view, </a:t>
            </a:r>
            <a:r>
              <a:rPr lang="en-US" b="1" dirty="0" smtClean="0"/>
              <a:t>Nussbaum and </a:t>
            </a:r>
            <a:r>
              <a:rPr lang="en-US" b="1" dirty="0" err="1" smtClean="0"/>
              <a:t>Okin</a:t>
            </a:r>
            <a:r>
              <a:rPr lang="en-US" b="1" dirty="0" smtClean="0"/>
              <a:t> do not pay sufficient attention to the ways that justice and injustice are mediated by local conditions in their attempts to identify universal moral ideals.</a:t>
            </a:r>
            <a:r>
              <a:rPr lang="en-US" dirty="0" smtClean="0"/>
              <a:t> As a result, their theories </a:t>
            </a:r>
            <a:r>
              <a:rPr lang="en-US" b="1" dirty="0" smtClean="0"/>
              <a:t>tend to privilege Western perspectives</a:t>
            </a:r>
            <a:r>
              <a:rPr lang="en-US" dirty="0" smtClean="0"/>
              <a:t> and undermine their own commitment to reflecting women’s lived experience (</a:t>
            </a:r>
            <a:r>
              <a:rPr lang="en-US" dirty="0" err="1" smtClean="0"/>
              <a:t>Ackerly</a:t>
            </a:r>
            <a:r>
              <a:rPr lang="en-US" dirty="0" smtClean="0"/>
              <a:t> and </a:t>
            </a:r>
            <a:r>
              <a:rPr lang="en-US" dirty="0" err="1" smtClean="0"/>
              <a:t>Attanasi</a:t>
            </a:r>
            <a:r>
              <a:rPr lang="en-US" dirty="0" smtClean="0"/>
              <a:t> 2009).</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Self-reflexive Critiques</a:t>
            </a:r>
            <a:endParaRPr lang="en-US" dirty="0"/>
          </a:p>
        </p:txBody>
      </p:sp>
      <p:sp>
        <p:nvSpPr>
          <p:cNvPr id="3" name="Content Placeholder 2"/>
          <p:cNvSpPr>
            <a:spLocks noGrp="1"/>
          </p:cNvSpPr>
          <p:nvPr>
            <p:ph idx="1"/>
          </p:nvPr>
        </p:nvSpPr>
        <p:spPr>
          <a:xfrm>
            <a:off x="533400" y="1600200"/>
            <a:ext cx="8229600" cy="5257800"/>
          </a:xfrm>
        </p:spPr>
        <p:txBody>
          <a:bodyPr>
            <a:normAutofit fontScale="77500" lnSpcReduction="20000"/>
          </a:bodyPr>
          <a:lstStyle/>
          <a:p>
            <a:r>
              <a:rPr lang="en-US" dirty="0" smtClean="0"/>
              <a:t>Finally, feminist theorists of globalization are committed to developing self-reflexive critiques. At the heart of this methodology is a willingness to </a:t>
            </a:r>
            <a:r>
              <a:rPr lang="en-US" b="1" dirty="0" smtClean="0"/>
              <a:t>critically examine feminist claims, with particular attention to the ways in which feminist discourses privilege certain points of view.</a:t>
            </a:r>
            <a:r>
              <a:rPr lang="en-US" dirty="0" smtClean="0"/>
              <a:t> </a:t>
            </a:r>
          </a:p>
          <a:p>
            <a:r>
              <a:rPr lang="en-US" dirty="0" smtClean="0"/>
              <a:t>For instance, </a:t>
            </a:r>
            <a:r>
              <a:rPr lang="en-US" b="1" dirty="0" err="1" smtClean="0"/>
              <a:t>Schutte</a:t>
            </a:r>
            <a:r>
              <a:rPr lang="en-US" dirty="0" smtClean="0"/>
              <a:t> insists that ostensibly </a:t>
            </a:r>
            <a:r>
              <a:rPr lang="en-US" b="1" dirty="0" smtClean="0"/>
              <a:t>universal feminist values and ideas are likely to embody the values of dominant cultures.</a:t>
            </a:r>
            <a:r>
              <a:rPr lang="en-US" dirty="0" smtClean="0"/>
              <a:t> This helps to explain why the voices of women from developing countries are often taken seriously only if they reflect the norms and values of the West and conform to Western expectations. Thus, </a:t>
            </a:r>
            <a:r>
              <a:rPr lang="en-US" dirty="0" err="1" smtClean="0"/>
              <a:t>Schutte</a:t>
            </a:r>
            <a:r>
              <a:rPr lang="en-US" dirty="0" smtClean="0"/>
              <a:t> insists that </a:t>
            </a:r>
            <a:r>
              <a:rPr lang="en-US" b="1" dirty="0" smtClean="0"/>
              <a:t>feminists must engage in methodological practices that de-center their habitual standpoints and foreground perspectives that challenge accepted ways of thinking (</a:t>
            </a:r>
            <a:r>
              <a:rPr lang="en-US" b="1" dirty="0" err="1" smtClean="0"/>
              <a:t>Schutte</a:t>
            </a:r>
            <a:r>
              <a:rPr lang="en-US" b="1" dirty="0" smtClean="0"/>
              <a:t> 2002).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Rejection of ‘Enlightenment Liberal’ Values</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Transnational feminists  are urged to reject the problematic variants of “Enlightenment liberal” values taken to be central to Western feminism, including individualism, autonomy, and gender-role </a:t>
            </a:r>
            <a:r>
              <a:rPr lang="en-US" dirty="0" err="1" smtClean="0"/>
              <a:t>eliminativism</a:t>
            </a:r>
            <a:r>
              <a:rPr lang="en-US" dirty="0" smtClean="0"/>
              <a:t> (</a:t>
            </a:r>
            <a:r>
              <a:rPr lang="en-US" dirty="0" err="1" smtClean="0"/>
              <a:t>Khader</a:t>
            </a:r>
            <a:r>
              <a:rPr lang="en-US" dirty="0" smtClean="0"/>
              <a:t> 2019, 3).</a:t>
            </a:r>
            <a:r>
              <a:rPr lang="en-US" b="1" dirty="0" smtClean="0"/>
              <a:t> </a:t>
            </a:r>
            <a:endParaRPr lang="en-US" dirty="0" smtClean="0"/>
          </a:p>
          <a:p>
            <a:r>
              <a:rPr lang="en-US" dirty="0" smtClean="0"/>
              <a:t>Such values not only constitute cultural imperialism when imposed on cultural “others,” as </a:t>
            </a:r>
            <a:r>
              <a:rPr lang="en-US" dirty="0" err="1" smtClean="0"/>
              <a:t>Schutte</a:t>
            </a:r>
            <a:r>
              <a:rPr lang="en-US" dirty="0" smtClean="0"/>
              <a:t> argues, but also can serve to justify militarism, political domination, economic exploitation, and white supremacy in the name of advancing gender interests (</a:t>
            </a:r>
            <a:r>
              <a:rPr lang="en-US" dirty="0" err="1" smtClean="0"/>
              <a:t>Khader</a:t>
            </a:r>
            <a:r>
              <a:rPr lang="en-US" dirty="0" smtClean="0"/>
              <a:t> 2019).</a:t>
            </a:r>
          </a:p>
          <a:p>
            <a:r>
              <a:rPr lang="en-US" dirty="0" smtClean="0"/>
              <a:t> </a:t>
            </a:r>
            <a:r>
              <a:rPr lang="en-US" dirty="0" err="1" smtClean="0"/>
              <a:t>Ackerly</a:t>
            </a:r>
            <a:r>
              <a:rPr lang="en-US" dirty="0" smtClean="0"/>
              <a:t> argues that feminist theory can be used not only to critique feminist ideals and values, but also </a:t>
            </a:r>
            <a:r>
              <a:rPr lang="en-US" b="1" dirty="0" smtClean="0"/>
              <a:t>to develop richer ways to evaluate the work done </a:t>
            </a:r>
            <a:r>
              <a:rPr lang="en-US" dirty="0" smtClean="0"/>
              <a:t>by women’s human rights organizations. Feminist theory is able to engage with, shape and be shaped by the work being done “on the ground” by </a:t>
            </a:r>
            <a:r>
              <a:rPr lang="en-US" b="1" dirty="0" smtClean="0"/>
              <a:t>NGOs and other group</a:t>
            </a:r>
            <a:r>
              <a:rPr lang="en-US" dirty="0" smtClean="0"/>
              <a:t>s (</a:t>
            </a:r>
            <a:r>
              <a:rPr lang="en-US" dirty="0" err="1" smtClean="0"/>
              <a:t>Ackerly</a:t>
            </a:r>
            <a:r>
              <a:rPr lang="en-US" dirty="0" smtClean="0"/>
              <a:t> 2009).</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Feminist Theories in the 1980s</a:t>
            </a:r>
            <a:endParaRPr lang="en-US" dirty="0"/>
          </a:p>
        </p:txBody>
      </p:sp>
      <p:sp>
        <p:nvSpPr>
          <p:cNvPr id="3" name="Content Placeholder 2"/>
          <p:cNvSpPr>
            <a:spLocks noGrp="1"/>
          </p:cNvSpPr>
          <p:nvPr>
            <p:ph idx="1"/>
          </p:nvPr>
        </p:nvSpPr>
        <p:spPr>
          <a:xfrm>
            <a:off x="457200" y="1600200"/>
            <a:ext cx="8229600" cy="5638800"/>
          </a:xfrm>
        </p:spPr>
        <p:txBody>
          <a:bodyPr>
            <a:normAutofit fontScale="77500" lnSpcReduction="20000"/>
          </a:bodyPr>
          <a:lstStyle/>
          <a:p>
            <a:pPr fontAlgn="t"/>
            <a:r>
              <a:rPr lang="en-US" dirty="0" smtClean="0"/>
              <a:t>The struggle to develop feminist theories that embody these methodological commitments has been ongoing for feminists. In the 1980s, </a:t>
            </a:r>
            <a:r>
              <a:rPr lang="en-US" b="1" dirty="0" smtClean="0"/>
              <a:t>Chandra </a:t>
            </a:r>
            <a:r>
              <a:rPr lang="en-US" b="1" dirty="0" err="1" smtClean="0"/>
              <a:t>Talpade</a:t>
            </a:r>
            <a:r>
              <a:rPr lang="en-US" b="1" dirty="0" smtClean="0"/>
              <a:t> </a:t>
            </a:r>
            <a:r>
              <a:rPr lang="en-US" b="1" dirty="0" err="1" smtClean="0"/>
              <a:t>Mohanty</a:t>
            </a:r>
            <a:r>
              <a:rPr lang="en-US" b="1" dirty="0" smtClean="0"/>
              <a:t> observed that Western feminist scholarship tends to adopt an ethnocentric perspective, depicting so-called Third-World women as one-dimensional, non-</a:t>
            </a:r>
            <a:r>
              <a:rPr lang="en-US" b="1" dirty="0" err="1" smtClean="0"/>
              <a:t>agentic</a:t>
            </a:r>
            <a:r>
              <a:rPr lang="en-US" b="1" dirty="0" smtClean="0"/>
              <a:t>, and homogenous. </a:t>
            </a:r>
            <a:endParaRPr lang="en-US" dirty="0" smtClean="0"/>
          </a:p>
          <a:p>
            <a:pPr fontAlgn="t"/>
            <a:r>
              <a:rPr lang="en-US" dirty="0" smtClean="0"/>
              <a:t>Such scholarship tends to suggest that the average Third World woman leads an essentially truncated life based on her feminine gender (read: sexually constrained) and her being “Third World” (read:</a:t>
            </a:r>
            <a:r>
              <a:rPr lang="en-US" b="1" dirty="0" smtClean="0"/>
              <a:t> ignorant, poor, uneducated, tradition-bound, domestic, family-oriented, victimized, etc.). </a:t>
            </a:r>
            <a:r>
              <a:rPr lang="en-US" dirty="0" smtClean="0"/>
              <a:t>This, she suggests, is in contrast to the (implicit) </a:t>
            </a:r>
            <a:r>
              <a:rPr lang="en-US" b="1" dirty="0" smtClean="0"/>
              <a:t>self-representation of Western women as educated, as modern, as having control over their own bodies and sexualities and the freedom to make their own decisions (</a:t>
            </a:r>
            <a:r>
              <a:rPr lang="en-US" b="1" dirty="0" err="1" smtClean="0"/>
              <a:t>M</a:t>
            </a:r>
            <a:r>
              <a:rPr lang="en-US" dirty="0" err="1" smtClean="0"/>
              <a:t>ohanty</a:t>
            </a:r>
            <a:r>
              <a:rPr lang="en-US" dirty="0" smtClean="0"/>
              <a:t> 2003, 22).</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Feminist Theories in the 1980s (Contd.)</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b="1" dirty="0" err="1" smtClean="0"/>
              <a:t>Mohanty</a:t>
            </a:r>
            <a:r>
              <a:rPr lang="en-US" b="1" dirty="0" smtClean="0"/>
              <a:t> claims </a:t>
            </a:r>
            <a:r>
              <a:rPr lang="en-US" dirty="0" smtClean="0"/>
              <a:t>that this perspective leads to a </a:t>
            </a:r>
            <a:r>
              <a:rPr lang="en-US" b="1" dirty="0" smtClean="0"/>
              <a:t>simplistic understanding of what feminists in Western countries can do to “help” women in developing nations.</a:t>
            </a:r>
            <a:r>
              <a:rPr lang="en-US" dirty="0" smtClean="0"/>
              <a:t> Many of the recent developments in the feminist literature on globalization can be understood as a response to this </a:t>
            </a:r>
            <a:r>
              <a:rPr lang="en-US" b="1" dirty="0" smtClean="0"/>
              <a:t>theoretical failure</a:t>
            </a:r>
            <a:r>
              <a:rPr lang="en-US" dirty="0" smtClean="0"/>
              <a:t>.</a:t>
            </a:r>
            <a:r>
              <a:rPr lang="en-US" b="1" dirty="0" smtClean="0"/>
              <a:t> </a:t>
            </a:r>
            <a:r>
              <a:rPr lang="en-US" dirty="0" smtClean="0"/>
              <a:t>In addition to recognizing the ways in which </a:t>
            </a:r>
            <a:r>
              <a:rPr lang="en-US" b="1" dirty="0" smtClean="0"/>
              <a:t>power influences the production of feminist theories,</a:t>
            </a:r>
            <a:r>
              <a:rPr lang="en-US" dirty="0" smtClean="0"/>
              <a:t> feminist critics of globalization </a:t>
            </a:r>
            <a:r>
              <a:rPr lang="en-US" b="1" dirty="0" smtClean="0"/>
              <a:t>strive to understand the ways in which Western women share responsibility for gender injustices in developing countries and at home</a:t>
            </a:r>
            <a:r>
              <a:rPr lang="en-US" dirty="0" smtClean="0"/>
              <a:t>, and to articulate their obligations to eliminate these injustices.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Distinctive Feminist Approaches</a:t>
            </a:r>
            <a:br>
              <a:rPr lang="en-US" dirty="0" smtClean="0"/>
            </a:b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smtClean="0"/>
              <a:t>Despite these common aims and methodological commitments, feminists have analyzed globalization from a number of different theoretical perspectives. </a:t>
            </a:r>
          </a:p>
          <a:p>
            <a:r>
              <a:rPr lang="en-US" dirty="0" smtClean="0"/>
              <a:t>It is in the fitness of things to examine here </a:t>
            </a:r>
            <a:r>
              <a:rPr lang="en-US" b="1" dirty="0" smtClean="0"/>
              <a:t>three prominent approaches to globalization,</a:t>
            </a:r>
            <a:r>
              <a:rPr lang="en-US" dirty="0" smtClean="0"/>
              <a:t> developed by </a:t>
            </a:r>
            <a:r>
              <a:rPr lang="en-US" b="1" dirty="0" smtClean="0"/>
              <a:t>postcolonial and </a:t>
            </a:r>
            <a:r>
              <a:rPr lang="en-US" b="1" dirty="0" err="1" smtClean="0"/>
              <a:t>decolonial</a:t>
            </a:r>
            <a:r>
              <a:rPr lang="en-US" b="1" dirty="0" smtClean="0"/>
              <a:t>, transnational, and ethics of care feminists.</a:t>
            </a:r>
            <a:r>
              <a:rPr lang="en-US" dirty="0" smtClean="0"/>
              <a:t> </a:t>
            </a:r>
          </a:p>
          <a:p>
            <a:r>
              <a:rPr lang="en-US" dirty="0" smtClean="0"/>
              <a:t>Although it is not possible to draw sharp boundaries around these theoretical perspectives, some distinctive features of each may be identified for the present analysis.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Postcolonial and </a:t>
            </a:r>
            <a:r>
              <a:rPr lang="en-US" dirty="0" err="1" smtClean="0"/>
              <a:t>Decolonial</a:t>
            </a:r>
            <a:r>
              <a:rPr lang="en-US" dirty="0" smtClean="0"/>
              <a:t> Feminisms</a:t>
            </a:r>
            <a:br>
              <a:rPr lang="en-US" dirty="0" smtClean="0"/>
            </a:br>
            <a:endParaRPr lang="en-US" dirty="0"/>
          </a:p>
        </p:txBody>
      </p:sp>
      <p:sp>
        <p:nvSpPr>
          <p:cNvPr id="3" name="Content Placeholder 2"/>
          <p:cNvSpPr>
            <a:spLocks noGrp="1"/>
          </p:cNvSpPr>
          <p:nvPr>
            <p:ph idx="1"/>
          </p:nvPr>
        </p:nvSpPr>
        <p:spPr>
          <a:xfrm>
            <a:off x="457200" y="1066800"/>
            <a:ext cx="8229600" cy="5791200"/>
          </a:xfrm>
        </p:spPr>
        <p:txBody>
          <a:bodyPr>
            <a:normAutofit fontScale="85000" lnSpcReduction="20000"/>
          </a:bodyPr>
          <a:lstStyle/>
          <a:p>
            <a:r>
              <a:rPr lang="en-US" dirty="0" smtClean="0"/>
              <a:t>Postcolonial and </a:t>
            </a:r>
            <a:r>
              <a:rPr lang="en-US" dirty="0" err="1" smtClean="0"/>
              <a:t>decolonial</a:t>
            </a:r>
            <a:r>
              <a:rPr lang="en-US" dirty="0" smtClean="0"/>
              <a:t> feminisms offer primarily critical theoretical frameworks, which analyze </a:t>
            </a:r>
            <a:r>
              <a:rPr lang="en-US" b="1" dirty="0" smtClean="0"/>
              <a:t>globalization within the context of the history of Western colonialism and imperialism</a:t>
            </a:r>
            <a:r>
              <a:rPr lang="en-US" dirty="0" smtClean="0"/>
              <a:t>. </a:t>
            </a:r>
          </a:p>
          <a:p>
            <a:r>
              <a:rPr lang="en-US" dirty="0" smtClean="0"/>
              <a:t>They begin with the claim that Western colonialism and imperialism have played important roles </a:t>
            </a:r>
            <a:r>
              <a:rPr lang="en-US" b="1" dirty="0" smtClean="0"/>
              <a:t>in shaping the contemporary world, and highlight their enduring effects on global relations and local cultural practices. </a:t>
            </a:r>
          </a:p>
          <a:p>
            <a:r>
              <a:rPr lang="en-US" dirty="0" smtClean="0"/>
              <a:t>Although postcolonial and </a:t>
            </a:r>
            <a:r>
              <a:rPr lang="en-US" dirty="0" err="1" smtClean="0"/>
              <a:t>decolonial</a:t>
            </a:r>
            <a:r>
              <a:rPr lang="en-US" dirty="0" smtClean="0"/>
              <a:t> feminists write from all over the world, they </a:t>
            </a:r>
            <a:r>
              <a:rPr lang="en-US" b="1" dirty="0" smtClean="0"/>
              <a:t>foreground non-Eurocentric epistemic standpoints and criticize North-South power asymmetries from the diverse perspectives</a:t>
            </a:r>
            <a:r>
              <a:rPr lang="en-US" dirty="0" smtClean="0"/>
              <a:t> of members of Indigenous communities and people in the global South (Herr 2013, </a:t>
            </a:r>
            <a:r>
              <a:rPr lang="en-US" dirty="0" err="1" smtClean="0"/>
              <a:t>Khader</a:t>
            </a:r>
            <a:r>
              <a:rPr lang="en-US" dirty="0" smtClean="0"/>
              <a:t> 2019, McLaren 2017, </a:t>
            </a:r>
            <a:r>
              <a:rPr lang="en-US" dirty="0" err="1" smtClean="0"/>
              <a:t>Schutte</a:t>
            </a:r>
            <a:r>
              <a:rPr lang="en-US" dirty="0" smtClean="0"/>
              <a:t> 2002, 2005).</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Postcolonial and </a:t>
            </a:r>
            <a:r>
              <a:rPr lang="en-US" dirty="0" err="1" smtClean="0"/>
              <a:t>Decolonial</a:t>
            </a:r>
            <a:r>
              <a:rPr lang="en-US" dirty="0" smtClean="0"/>
              <a:t>---(Contd.)</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r>
              <a:rPr lang="en-US" dirty="0" smtClean="0"/>
              <a:t>First, they insist that it is impossible to understand local practices in developing countries without acknowledging the ways in which these practices have been shaped by their economic and historical contexts, particularly their connection to Western colonialism and imperialism.</a:t>
            </a:r>
          </a:p>
          <a:p>
            <a:r>
              <a:rPr lang="en-US" dirty="0" smtClean="0"/>
              <a:t>Thus, postcolonial and </a:t>
            </a:r>
            <a:r>
              <a:rPr lang="en-US" dirty="0" err="1" smtClean="0"/>
              <a:t>decolonial</a:t>
            </a:r>
            <a:r>
              <a:rPr lang="en-US" dirty="0" smtClean="0"/>
              <a:t> feminists insist that any feminist analysis of the harms of globalization must take seriously the history and ongoing cultural, economic, and political effects of colonialism and imperialism</a:t>
            </a:r>
            <a:r>
              <a:rPr lang="en-US" b="1" dirty="0" smtClean="0"/>
              <a:t> </a:t>
            </a:r>
            <a:r>
              <a:rPr lang="en-US" dirty="0" smtClean="0"/>
              <a:t>and analysis of suffering of women in developing countries in simplistic terms often tends to reproduce a “colonial stance” toward the global South. For example, as explained earlier, </a:t>
            </a:r>
            <a:r>
              <a:rPr lang="en-US" b="1" dirty="0" smtClean="0"/>
              <a:t>Chandra </a:t>
            </a:r>
            <a:r>
              <a:rPr lang="en-US" b="1" dirty="0" err="1" smtClean="0"/>
              <a:t>Mohanty</a:t>
            </a:r>
            <a:r>
              <a:rPr lang="en-US" b="1" dirty="0" smtClean="0"/>
              <a:t> sees elements of imperialism in Western feminist scholarship on women in the global South</a:t>
            </a:r>
            <a:r>
              <a:rPr lang="en-US" dirty="0" smtClean="0"/>
              <a:t>. Similarly, </a:t>
            </a:r>
            <a:r>
              <a:rPr lang="en-US" dirty="0" err="1" smtClean="0"/>
              <a:t>Uma</a:t>
            </a:r>
            <a:r>
              <a:rPr lang="en-US" dirty="0" smtClean="0"/>
              <a:t> </a:t>
            </a:r>
            <a:r>
              <a:rPr lang="en-US" dirty="0" err="1" smtClean="0"/>
              <a:t>Narayan</a:t>
            </a:r>
            <a:r>
              <a:rPr lang="en-US" dirty="0" smtClean="0"/>
              <a:t> criticizes feminists for unwittingly adopting a Eurocentric perspective.</a:t>
            </a:r>
          </a:p>
          <a:p>
            <a:r>
              <a:rPr lang="en-US" dirty="0" smtClean="0"/>
              <a:t>Highlighting the role that colonialism has played in shaping local practices enables feminists to avoid adopting a Eurocentric perspective.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Postcolonial and </a:t>
            </a:r>
            <a:r>
              <a:rPr lang="en-US" dirty="0" err="1" smtClean="0"/>
              <a:t>Decolonial</a:t>
            </a:r>
            <a:r>
              <a:rPr lang="en-US" dirty="0" smtClean="0"/>
              <a:t> Feminists’ Attack on Neo-colonialism</a:t>
            </a:r>
            <a:endParaRPr lang="en-US" dirty="0"/>
          </a:p>
        </p:txBody>
      </p:sp>
      <p:sp>
        <p:nvSpPr>
          <p:cNvPr id="3" name="Content Placeholder 2"/>
          <p:cNvSpPr>
            <a:spLocks noGrp="1"/>
          </p:cNvSpPr>
          <p:nvPr>
            <p:ph idx="1"/>
          </p:nvPr>
        </p:nvSpPr>
        <p:spPr/>
        <p:txBody>
          <a:bodyPr>
            <a:normAutofit fontScale="77500" lnSpcReduction="20000"/>
          </a:bodyPr>
          <a:lstStyle/>
          <a:p>
            <a:pPr fontAlgn="t"/>
            <a:r>
              <a:rPr lang="en-US" dirty="0" smtClean="0"/>
              <a:t>Postcolonial and </a:t>
            </a:r>
            <a:r>
              <a:rPr lang="en-US" dirty="0" err="1" smtClean="0"/>
              <a:t>decolonial</a:t>
            </a:r>
            <a:r>
              <a:rPr lang="en-US" dirty="0" smtClean="0"/>
              <a:t> feminists further argue that although traditional forms of colonialism have formally ended, </a:t>
            </a:r>
            <a:r>
              <a:rPr lang="en-US" b="1" dirty="0" smtClean="0"/>
              <a:t>many aspects of globalization are best understood as neo-colonial practices. </a:t>
            </a:r>
          </a:p>
          <a:p>
            <a:r>
              <a:rPr lang="en-US" dirty="0" smtClean="0"/>
              <a:t>Multinational corporations and global businesses, largely centered in Western nations, bring their own colonizing influence through business models, hegemonic culture, exploitation of workers, and displacement of traditional trades.</a:t>
            </a:r>
          </a:p>
          <a:p>
            <a:r>
              <a:rPr lang="en-US" dirty="0" smtClean="0"/>
              <a:t>Old style colonialism often killed or displaced indigenous peoples; </a:t>
            </a:r>
            <a:r>
              <a:rPr lang="en-US" b="1" dirty="0" smtClean="0"/>
              <a:t>the new style of colonialism impoverishes a culture by swamping society with Western values, products or ideals</a:t>
            </a:r>
            <a:r>
              <a:rPr lang="en-US" dirty="0" smtClean="0"/>
              <a:t> (Sally </a:t>
            </a:r>
            <a:r>
              <a:rPr lang="en-US" dirty="0" err="1" smtClean="0"/>
              <a:t>Scholz</a:t>
            </a:r>
            <a:r>
              <a:rPr lang="en-US" dirty="0" smtClean="0"/>
              <a:t>, 2010:139).</a:t>
            </a:r>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Attack on </a:t>
            </a:r>
            <a:r>
              <a:rPr lang="en-US" dirty="0" err="1" smtClean="0"/>
              <a:t>Neoliberalism</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More broadly, postcolonial and </a:t>
            </a:r>
            <a:r>
              <a:rPr lang="en-US" dirty="0" err="1" smtClean="0"/>
              <a:t>decolonial</a:t>
            </a:r>
            <a:r>
              <a:rPr lang="en-US" dirty="0" smtClean="0"/>
              <a:t> feminists observe that many of the conditions created by colonialism—</a:t>
            </a:r>
            <a:r>
              <a:rPr lang="en-US" b="1" dirty="0" smtClean="0"/>
              <a:t>economic inequality and exploitation, racism, cultural marginalization, and the domination of the global South by the global North—have been sustained and intensified by </a:t>
            </a:r>
            <a:r>
              <a:rPr lang="en-US" b="1" dirty="0" err="1" smtClean="0"/>
              <a:t>neoliberalism</a:t>
            </a:r>
            <a:r>
              <a:rPr lang="en-US" b="1" dirty="0" smtClean="0"/>
              <a:t>. </a:t>
            </a:r>
          </a:p>
          <a:p>
            <a:r>
              <a:rPr lang="en-US" dirty="0" smtClean="0"/>
              <a:t>Moreover, they argue, </a:t>
            </a:r>
            <a:r>
              <a:rPr lang="en-US" b="1" dirty="0" smtClean="0"/>
              <a:t>neoliberal policies and institutions systematically favor countries in the global North </a:t>
            </a:r>
            <a:r>
              <a:rPr lang="en-US" dirty="0" smtClean="0"/>
              <a:t>to the detriment of southern nations. International trade policies serve Western interests even while claiming to be politically neutral and fair. </a:t>
            </a:r>
          </a:p>
          <a:p>
            <a:r>
              <a:rPr lang="en-US" b="1" dirty="0" smtClean="0"/>
              <a:t>Global economic institutions also privilege Western culture and political norms, presenting them as models for the rest of the world,</a:t>
            </a:r>
            <a:r>
              <a:rPr lang="en-US" dirty="0" smtClean="0"/>
              <a:t> while ignoring and marginalizing the claims of women’s and indigenous movements in the global South as well as settler nations (</a:t>
            </a:r>
            <a:r>
              <a:rPr lang="en-US" dirty="0" err="1" smtClean="0"/>
              <a:t>Weendon</a:t>
            </a:r>
            <a:r>
              <a:rPr lang="en-US" dirty="0" smtClean="0"/>
              <a:t> 2002).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Feminist Approaches</a:t>
            </a:r>
            <a:endParaRPr lang="en-US" dirty="0"/>
          </a:p>
        </p:txBody>
      </p:sp>
      <p:sp>
        <p:nvSpPr>
          <p:cNvPr id="3" name="Content Placeholder 2"/>
          <p:cNvSpPr>
            <a:spLocks noGrp="1"/>
          </p:cNvSpPr>
          <p:nvPr>
            <p:ph idx="1"/>
          </p:nvPr>
        </p:nvSpPr>
        <p:spPr/>
        <p:txBody>
          <a:bodyPr>
            <a:normAutofit lnSpcReduction="10000"/>
          </a:bodyPr>
          <a:lstStyle/>
          <a:p>
            <a:r>
              <a:rPr lang="en-US" dirty="0" smtClean="0"/>
              <a:t>‘Feminist theoretical approaches to globalization’ is an </a:t>
            </a:r>
            <a:r>
              <a:rPr lang="en-US" b="1" dirty="0" smtClean="0"/>
              <a:t>umbrella term </a:t>
            </a:r>
            <a:r>
              <a:rPr lang="en-US" dirty="0" smtClean="0"/>
              <a:t>that refers to a number of specific theoretical approaches that feminists have used </a:t>
            </a:r>
            <a:r>
              <a:rPr lang="en-US" b="1" dirty="0" smtClean="0"/>
              <a:t>to articulate the challenges that globalization poses</a:t>
            </a:r>
            <a:r>
              <a:rPr lang="en-US" dirty="0" smtClean="0"/>
              <a:t> for women, people of color, and the global poor. These various approaches include those developed by </a:t>
            </a:r>
            <a:r>
              <a:rPr lang="en-US" b="1" dirty="0" smtClean="0"/>
              <a:t>postcolonial feminists, transnational feminists, and feminists who endorse an ethics of care.</a:t>
            </a:r>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Attack on </a:t>
            </a:r>
            <a:r>
              <a:rPr lang="en-US" dirty="0" err="1" smtClean="0"/>
              <a:t>Neoliberalism</a:t>
            </a:r>
            <a:r>
              <a:rPr lang="en-US" dirty="0" smtClean="0"/>
              <a:t> </a:t>
            </a:r>
            <a:r>
              <a:rPr lang="en-US" smtClean="0"/>
              <a:t>(Contd.)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Since appeals to so-called </a:t>
            </a:r>
            <a:r>
              <a:rPr lang="en-US" b="1" dirty="0" smtClean="0"/>
              <a:t>universal concepts, epistemologies, and values, such as freedom, rights, and autonomy, can be used to further imperialist projects,</a:t>
            </a:r>
            <a:r>
              <a:rPr lang="en-US" dirty="0" smtClean="0"/>
              <a:t> postcolonial and </a:t>
            </a:r>
            <a:r>
              <a:rPr lang="en-US" dirty="0" err="1" smtClean="0"/>
              <a:t>decolonial</a:t>
            </a:r>
            <a:r>
              <a:rPr lang="en-US" dirty="0" smtClean="0"/>
              <a:t> feminists seek to </a:t>
            </a:r>
            <a:r>
              <a:rPr lang="en-US" b="1" dirty="0" smtClean="0"/>
              <a:t>develop normative positions that criticize neoliberal and neocolonial practices while rejecting problematic ethnocentric ideals that often masquerade as universal </a:t>
            </a:r>
            <a:r>
              <a:rPr lang="en-US" dirty="0" smtClean="0"/>
              <a:t>(</a:t>
            </a:r>
            <a:r>
              <a:rPr lang="en-US" dirty="0" err="1" smtClean="0"/>
              <a:t>Alcoff</a:t>
            </a:r>
            <a:r>
              <a:rPr lang="en-US" dirty="0" smtClean="0"/>
              <a:t> 2017, </a:t>
            </a:r>
            <a:r>
              <a:rPr lang="en-US" dirty="0" err="1" smtClean="0"/>
              <a:t>Khader</a:t>
            </a:r>
            <a:r>
              <a:rPr lang="en-US" dirty="0" smtClean="0"/>
              <a:t>, 2019, McLaren 2017, </a:t>
            </a:r>
            <a:r>
              <a:rPr lang="en-US" dirty="0" err="1" smtClean="0"/>
              <a:t>Pohlhaus</a:t>
            </a:r>
            <a:r>
              <a:rPr lang="en-US" dirty="0" smtClean="0"/>
              <a:t> Jr. 2017, Weir 2017).</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 of Care Feminists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 This school of feminist theoretical responses to globalization </a:t>
            </a:r>
            <a:r>
              <a:rPr lang="en-US" b="1" dirty="0" smtClean="0"/>
              <a:t>puts care, both caring labor—the work of caring for the young, old, sick, and disabled, and the everyday maintenance of households—and the moral ideal of care, at the center of its analyses.</a:t>
            </a:r>
            <a:r>
              <a:rPr lang="en-US" dirty="0" smtClean="0"/>
              <a:t> </a:t>
            </a:r>
          </a:p>
          <a:p>
            <a:r>
              <a:rPr lang="en-US" dirty="0" smtClean="0"/>
              <a:t>Proponents of this approach begin by observing that </a:t>
            </a:r>
            <a:r>
              <a:rPr lang="en-US" b="1" dirty="0" smtClean="0"/>
              <a:t>most mainstream analyses of globalization either ignore or devalue care which is problematic for at least three reasons: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Ignoring or Devaluing Care Problematic for Three Reasons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pPr marL="571500" indent="-571500">
              <a:buFont typeface="+mj-lt"/>
              <a:buAutoNum type="romanLcPeriod"/>
            </a:pPr>
            <a:r>
              <a:rPr lang="en-US" dirty="0" smtClean="0"/>
              <a:t>Care work, which is </a:t>
            </a:r>
            <a:r>
              <a:rPr lang="en-US" b="1" dirty="0" smtClean="0"/>
              <a:t>done almost exclusively by women, </a:t>
            </a:r>
            <a:r>
              <a:rPr lang="en-US" dirty="0" smtClean="0"/>
              <a:t>has been profoundly </a:t>
            </a:r>
            <a:r>
              <a:rPr lang="en-US" b="1" dirty="0" smtClean="0"/>
              <a:t>influenced by globalization;</a:t>
            </a:r>
          </a:p>
          <a:p>
            <a:pPr marL="571500" indent="-571500">
              <a:buFont typeface="+mj-lt"/>
              <a:buAutoNum type="romanLcPeriod"/>
            </a:pPr>
            <a:r>
              <a:rPr lang="en-US" dirty="0" smtClean="0"/>
              <a:t>The </a:t>
            </a:r>
            <a:r>
              <a:rPr lang="en-US" b="1" dirty="0" smtClean="0"/>
              <a:t>values and work associated with care are both undervalued and insufficiently supported, and this contributes to gender, racial, and economic inequality, both within countries and between the global North and the global South</a:t>
            </a:r>
            <a:r>
              <a:rPr lang="en-US" dirty="0" smtClean="0"/>
              <a:t>; and</a:t>
            </a:r>
          </a:p>
          <a:p>
            <a:pPr marL="571500" indent="-571500">
              <a:buFont typeface="+mj-lt"/>
              <a:buAutoNum type="romanLcPeriod"/>
            </a:pPr>
            <a:r>
              <a:rPr lang="en-US" dirty="0" smtClean="0"/>
              <a:t>Any viable </a:t>
            </a:r>
            <a:r>
              <a:rPr lang="en-US" b="1" dirty="0" smtClean="0"/>
              <a:t>alternative to neoliberal globalization</a:t>
            </a:r>
            <a:r>
              <a:rPr lang="en-US" dirty="0" smtClean="0"/>
              <a:t> must </a:t>
            </a:r>
            <a:r>
              <a:rPr lang="en-US" b="1" dirty="0" smtClean="0"/>
              <a:t>prioritize the moral ideal of care.</a:t>
            </a:r>
            <a:r>
              <a:rPr lang="en-US" dirty="0" smtClean="0"/>
              <a:t> Thus, ethics of care approaches to globalization have both theoretical and practical dimensions.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Assumptions of </a:t>
            </a:r>
            <a:r>
              <a:rPr lang="en-US" dirty="0" err="1" smtClean="0"/>
              <a:t>Neoliberalism</a:t>
            </a:r>
            <a:r>
              <a:rPr lang="en-US" dirty="0" smtClean="0"/>
              <a:t> </a:t>
            </a:r>
            <a:r>
              <a:rPr lang="en-US" dirty="0" err="1" smtClean="0"/>
              <a:t>Chellenged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In their view, </a:t>
            </a:r>
            <a:r>
              <a:rPr lang="en-US" b="1" dirty="0" err="1" smtClean="0"/>
              <a:t>neoliberalism</a:t>
            </a:r>
            <a:r>
              <a:rPr lang="en-US" b="1" dirty="0" smtClean="0"/>
              <a:t> presupposes a problematic notion of the self, which posits individuals as atomistic, independent, and self-interested</a:t>
            </a:r>
            <a:r>
              <a:rPr lang="en-US" dirty="0" smtClean="0"/>
              <a:t>, and an inaccurate social ontology, which </a:t>
            </a:r>
            <a:r>
              <a:rPr lang="en-US" b="1" dirty="0" smtClean="0"/>
              <a:t>suggests that human relationships are formed by choice rather than necessity or dependency.</a:t>
            </a:r>
          </a:p>
          <a:p>
            <a:r>
              <a:rPr lang="en-US" dirty="0" smtClean="0"/>
              <a:t> These assumptions lead </a:t>
            </a:r>
            <a:r>
              <a:rPr lang="en-US" dirty="0" err="1" smtClean="0"/>
              <a:t>neoliberalism</a:t>
            </a:r>
            <a:r>
              <a:rPr lang="en-US" dirty="0" smtClean="0"/>
              <a:t> to </a:t>
            </a:r>
            <a:r>
              <a:rPr lang="en-US" b="1" dirty="0" smtClean="0"/>
              <a:t>prioritize economic growth, efficiency, and profit making over other values, such as equality, human rights, and care.</a:t>
            </a:r>
            <a:r>
              <a:rPr lang="en-US" dirty="0" smtClean="0"/>
              <a:t> Ethics of care feminists reject these assumptions.</a:t>
            </a:r>
          </a:p>
          <a:p>
            <a:r>
              <a:rPr lang="en-US" dirty="0" smtClean="0"/>
              <a:t> In their view, </a:t>
            </a:r>
            <a:r>
              <a:rPr lang="en-US" b="1" dirty="0" smtClean="0"/>
              <a:t>human beings are fundamentally relational and interdependent;</a:t>
            </a:r>
            <a:r>
              <a:rPr lang="en-US" dirty="0" smtClean="0"/>
              <a:t> individuals are defined, indeed </a:t>
            </a:r>
            <a:r>
              <a:rPr lang="en-US" i="1" dirty="0" smtClean="0"/>
              <a:t>constituted</a:t>
            </a:r>
            <a:r>
              <a:rPr lang="en-US" dirty="0" smtClean="0"/>
              <a:t>, by their caring relationships.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Relational Values: The Basis of Just Forms of Globalization</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All persons experience long periods during which their </a:t>
            </a:r>
            <a:r>
              <a:rPr lang="en-US" b="1" dirty="0" smtClean="0"/>
              <a:t>lives literally depend on the care of others</a:t>
            </a:r>
            <a:r>
              <a:rPr lang="en-US" dirty="0" smtClean="0"/>
              <a:t>, and everyone needs some degree of care in order flourish.</a:t>
            </a:r>
          </a:p>
          <a:p>
            <a:r>
              <a:rPr lang="en-US" dirty="0" smtClean="0"/>
              <a:t> Thus, </a:t>
            </a:r>
            <a:r>
              <a:rPr lang="en-US" b="1" dirty="0" smtClean="0"/>
              <a:t>vulnerability, dependency, and need </a:t>
            </a:r>
            <a:r>
              <a:rPr lang="en-US" dirty="0" smtClean="0"/>
              <a:t>should be understood </a:t>
            </a:r>
            <a:r>
              <a:rPr lang="en-US" b="1" dirty="0" smtClean="0"/>
              <a:t>not as deficits or limitations</a:t>
            </a:r>
            <a:r>
              <a:rPr lang="en-US" dirty="0" smtClean="0"/>
              <a:t>, but rather as </a:t>
            </a:r>
            <a:r>
              <a:rPr lang="en-US" b="1" dirty="0" smtClean="0"/>
              <a:t>essential human qualities</a:t>
            </a:r>
            <a:r>
              <a:rPr lang="en-US" dirty="0" smtClean="0"/>
              <a:t> requiring an adequate political response.</a:t>
            </a:r>
          </a:p>
          <a:p>
            <a:r>
              <a:rPr lang="en-US" dirty="0" smtClean="0"/>
              <a:t>Ethics of care feminists contend that </a:t>
            </a:r>
            <a:r>
              <a:rPr lang="en-US" b="1" dirty="0" smtClean="0"/>
              <a:t>relational values, including care</a:t>
            </a:r>
            <a:r>
              <a:rPr lang="en-US" dirty="0" smtClean="0"/>
              <a:t>, should form the basis of more </a:t>
            </a:r>
            <a:r>
              <a:rPr lang="en-US" b="1" dirty="0" smtClean="0"/>
              <a:t>just forms of globalization.</a:t>
            </a:r>
          </a:p>
          <a:p>
            <a:r>
              <a:rPr lang="en-US" dirty="0" smtClean="0"/>
              <a:t>Because a global care ethics begins with a relational ontology, it requires global political leaders to develop social and economic policies that aim to meet human needs and reduce suffering rather than to expand markets and increase economic competition (</a:t>
            </a:r>
            <a:r>
              <a:rPr lang="en-US" dirty="0" err="1" smtClean="0"/>
              <a:t>Hankivsky</a:t>
            </a:r>
            <a:r>
              <a:rPr lang="en-US" dirty="0" smtClean="0"/>
              <a:t> 2006).</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Duty to Care</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Held</a:t>
            </a:r>
            <a:r>
              <a:rPr lang="en-US" dirty="0" smtClean="0"/>
              <a:t> endorses a similar view. According to her, an ethic of care requires leaders to </a:t>
            </a:r>
            <a:r>
              <a:rPr lang="en-US" b="1" dirty="0" smtClean="0"/>
              <a:t>foster a global economy that is capable of meeting universal human needs </a:t>
            </a:r>
            <a:r>
              <a:rPr lang="en-US" dirty="0" smtClean="0"/>
              <a:t>(Held 2004, 2007).</a:t>
            </a:r>
          </a:p>
          <a:p>
            <a:r>
              <a:rPr lang="en-US" dirty="0" smtClean="0"/>
              <a:t>Similarly, </a:t>
            </a:r>
            <a:r>
              <a:rPr lang="en-US" b="1" dirty="0" smtClean="0"/>
              <a:t>Miller</a:t>
            </a:r>
            <a:r>
              <a:rPr lang="en-US" dirty="0" smtClean="0"/>
              <a:t> advocates a “</a:t>
            </a:r>
            <a:r>
              <a:rPr lang="en-US" b="1" dirty="0" smtClean="0"/>
              <a:t>global duty to care,</a:t>
            </a:r>
            <a:r>
              <a:rPr lang="en-US" dirty="0" smtClean="0"/>
              <a:t>” which requires individuals to take responsibility for their role in contributing to global oppression, and obligates leaders to advocate for institutions that embody the moral value of care (Miller 2006).</a:t>
            </a:r>
          </a:p>
          <a:p>
            <a:r>
              <a:rPr lang="en-US" dirty="0" smtClean="0"/>
              <a:t>Concretely, feminist theorists who favor an ethics of care approach highlight the role of care work in the global economy and put forth recommendations for reevaluating it.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Global Distribution of Care Work</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b="1" dirty="0" smtClean="0"/>
              <a:t>Robinson </a:t>
            </a:r>
            <a:r>
              <a:rPr lang="en-US" dirty="0" smtClean="0"/>
              <a:t>develops a relational moral ontology that sheds lights on the features of globalization that are usually invisible: the global distribution of care work and the corresponding patterns of gender and racial inequality.</a:t>
            </a:r>
          </a:p>
          <a:p>
            <a:r>
              <a:rPr lang="en-US" dirty="0" smtClean="0"/>
              <a:t>He highlights on the </a:t>
            </a:r>
            <a:r>
              <a:rPr lang="en-US" b="1" dirty="0" smtClean="0"/>
              <a:t>under-provision of public resources for care work in both developed and developing countries;</a:t>
            </a:r>
            <a:r>
              <a:rPr lang="en-US" dirty="0" smtClean="0"/>
              <a:t> and the ways in which </a:t>
            </a:r>
            <a:r>
              <a:rPr lang="en-US" b="1" dirty="0" smtClean="0"/>
              <a:t>unpaid or low-paid care work sustains cycles of exploitation and inequality on a global scale </a:t>
            </a:r>
            <a:r>
              <a:rPr lang="en-US" dirty="0" smtClean="0"/>
              <a:t>(Robinson 2006a, 2006b).</a:t>
            </a:r>
          </a:p>
          <a:p>
            <a:r>
              <a:rPr lang="en-US" dirty="0" smtClean="0"/>
              <a:t>Similarly,</a:t>
            </a:r>
            <a:r>
              <a:rPr lang="en-US" b="1" dirty="0" smtClean="0"/>
              <a:t> Held advocates for increased state support of various forms of care work and for policies designed to meet people’s needs in caring ways </a:t>
            </a:r>
            <a:r>
              <a:rPr lang="en-US" dirty="0" smtClean="0"/>
              <a:t>(Held 2004, 2007).</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Transnational Feminism</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In its broadest sense, transnational feminism maintains that </a:t>
            </a:r>
            <a:r>
              <a:rPr lang="en-US" b="1" dirty="0" smtClean="0"/>
              <a:t>globalization has created the conditions for feminist solidarity</a:t>
            </a:r>
            <a:r>
              <a:rPr lang="en-US" dirty="0" smtClean="0"/>
              <a:t> across national borders. </a:t>
            </a:r>
          </a:p>
          <a:p>
            <a:r>
              <a:rPr lang="en-US" dirty="0" smtClean="0"/>
              <a:t>On the one hand, globalization has </a:t>
            </a:r>
            <a:r>
              <a:rPr lang="en-US" b="1" dirty="0" smtClean="0"/>
              <a:t>enabled transnational processes that generate injustices for women in multiple geographical locations,</a:t>
            </a:r>
            <a:r>
              <a:rPr lang="en-US" dirty="0" smtClean="0"/>
              <a:t> such as the global assembly line. Yet </a:t>
            </a:r>
            <a:r>
              <a:rPr lang="en-US" b="1" dirty="0" smtClean="0"/>
              <a:t>on the other, the technologies associated with globalization have created new political spaces that enable feminist political resistance.</a:t>
            </a:r>
          </a:p>
          <a:p>
            <a:r>
              <a:rPr lang="en-US" dirty="0" smtClean="0"/>
              <a:t>Thus, transnational feminists </a:t>
            </a:r>
            <a:r>
              <a:rPr lang="en-US" b="1" dirty="0" smtClean="0"/>
              <a:t>incorporate the critical insights of postcolonial, Third World and ethics of care feminists into a positive vision</a:t>
            </a:r>
            <a:r>
              <a:rPr lang="en-US" dirty="0" smtClean="0"/>
              <a:t> of transnational feminist solidarity.</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Transnational Feminism Vs Global Feminism</a:t>
            </a:r>
            <a:endParaRPr lang="en-US" dirty="0"/>
          </a:p>
        </p:txBody>
      </p:sp>
      <p:sp>
        <p:nvSpPr>
          <p:cNvPr id="3" name="Content Placeholder 2"/>
          <p:cNvSpPr>
            <a:spLocks noGrp="1"/>
          </p:cNvSpPr>
          <p:nvPr>
            <p:ph idx="1"/>
          </p:nvPr>
        </p:nvSpPr>
        <p:spPr/>
        <p:txBody>
          <a:bodyPr>
            <a:normAutofit fontScale="85000" lnSpcReduction="10000"/>
          </a:bodyPr>
          <a:lstStyle/>
          <a:p>
            <a:pPr fontAlgn="t"/>
            <a:r>
              <a:rPr lang="en-US" dirty="0" smtClean="0"/>
              <a:t>However, transnational feminism </a:t>
            </a:r>
            <a:r>
              <a:rPr lang="en-US" b="1" dirty="0" smtClean="0"/>
              <a:t>differs from global feminism in at least three significant respects:</a:t>
            </a:r>
          </a:p>
          <a:p>
            <a:r>
              <a:rPr lang="en-US" dirty="0" smtClean="0"/>
              <a:t>First, </a:t>
            </a:r>
            <a:r>
              <a:rPr lang="en-US" b="1" dirty="0" smtClean="0"/>
              <a:t>transnational feminism is sensitive to differences among women.</a:t>
            </a:r>
            <a:r>
              <a:rPr lang="en-US" dirty="0" smtClean="0"/>
              <a:t> Global feminists argue that patriarchy is universal; women across the globe have a common experience of gender oppression. They promote the recognition of a </a:t>
            </a:r>
            <a:r>
              <a:rPr lang="en-US" b="1" dirty="0" smtClean="0"/>
              <a:t>“global sisterhood” </a:t>
            </a:r>
            <a:r>
              <a:rPr lang="en-US" dirty="0" smtClean="0"/>
              <a:t>based on these shared experiences, which transcends differences in race, class, sexuality, and national boundaries. This solidarity is thought to provide a unified front against global patriarchy.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Transnational Feminism Vs Global Feminism (Contd.)</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pPr fontAlgn="t"/>
            <a:endParaRPr lang="en-US" dirty="0" smtClean="0"/>
          </a:p>
          <a:p>
            <a:pPr fontAlgn="t"/>
            <a:r>
              <a:rPr lang="en-US" dirty="0" smtClean="0"/>
              <a:t>Transnational feminists also </a:t>
            </a:r>
            <a:r>
              <a:rPr lang="en-US" b="1" dirty="0" smtClean="0"/>
              <a:t>advocate for solidarity across national boundaries.</a:t>
            </a:r>
            <a:r>
              <a:rPr lang="en-US" dirty="0" smtClean="0"/>
              <a:t> However, their approach </a:t>
            </a:r>
            <a:r>
              <a:rPr lang="en-US" b="1" dirty="0" smtClean="0"/>
              <a:t>emphasizes the methodological commitments discussed above, specifically </a:t>
            </a:r>
            <a:r>
              <a:rPr lang="en-US" b="1" dirty="0" err="1" smtClean="0"/>
              <a:t>intersectionality</a:t>
            </a:r>
            <a:r>
              <a:rPr lang="en-US" b="1" dirty="0" smtClean="0"/>
              <a:t>, sensitivity to concrete specificity, and self-reflexivity.</a:t>
            </a:r>
            <a:r>
              <a:rPr lang="en-US" dirty="0" smtClean="0"/>
              <a:t> Transnational feminists are careful to point out that although globalizing processes affect everyone, they affect different women very differently, based on their geographical and social locations. They are also quick to acknowledge that many aspects of globalization may benefit some women while unduly burdening many others.</a:t>
            </a:r>
          </a:p>
          <a:p>
            <a:pPr fontAlgn="t"/>
            <a:r>
              <a:rPr lang="en-US" dirty="0" smtClean="0"/>
              <a:t>Second, transnational feminist </a:t>
            </a:r>
            <a:r>
              <a:rPr lang="en-US" b="1" dirty="0" smtClean="0"/>
              <a:t>solidarity is political in nature.</a:t>
            </a:r>
            <a:r>
              <a:rPr lang="en-US" dirty="0" smtClean="0"/>
              <a:t> Whereas global feminists advocate a form of social solidarity defined on the basis of characteristics shared by all women, such as a common gender identity or experience of patriarchal oppression, </a:t>
            </a:r>
            <a:r>
              <a:rPr lang="en-US" b="1" dirty="0" smtClean="0"/>
              <a:t>transnational feminist solidarity is grounded in the</a:t>
            </a:r>
            <a:r>
              <a:rPr lang="en-US" dirty="0" smtClean="0"/>
              <a:t> </a:t>
            </a:r>
            <a:r>
              <a:rPr lang="en-US" b="1" dirty="0" smtClean="0"/>
              <a:t>political commitments of individuals, such as the commitment to challenge injustice or oppression. </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Features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Feminist approaches to globalization seek to provide frameworks for understanding the </a:t>
            </a:r>
            <a:r>
              <a:rPr lang="en-US" b="1" dirty="0" smtClean="0"/>
              <a:t>gender injustices associated with globalization</a:t>
            </a:r>
            <a:r>
              <a:rPr lang="en-US" dirty="0" smtClean="0"/>
              <a:t>. Rather than developing all-encompassing ideal theories of global justice feminist philosophers tend to adopt the non-ideal theoretical perspectives, which </a:t>
            </a:r>
            <a:r>
              <a:rPr lang="en-US" b="1" dirty="0" smtClean="0"/>
              <a:t>focus on specific, concrete issues.</a:t>
            </a:r>
            <a:r>
              <a:rPr lang="en-US" dirty="0" smtClean="0"/>
              <a:t> </a:t>
            </a:r>
            <a:r>
              <a:rPr lang="en-US" b="1" dirty="0" smtClean="0"/>
              <a:t>Early feminist analyses</a:t>
            </a:r>
            <a:r>
              <a:rPr lang="en-US" dirty="0" smtClean="0"/>
              <a:t> focused on issues that were widely believed to be of particular importance to women around the world, such as domestic violence, workplace discrimination, and human rights violations against women. Many feminist philosophers view this approach as </a:t>
            </a:r>
            <a:r>
              <a:rPr lang="en-US" b="1" dirty="0" smtClean="0"/>
              <a:t>too narrow, both in terms of the specific issues it addresses and its methodological approach </a:t>
            </a:r>
            <a:r>
              <a:rPr lang="en-US" dirty="0" smtClean="0"/>
              <a:t>to these issues.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Transnational Feminist Solidarity Based on Shared </a:t>
            </a:r>
            <a:r>
              <a:rPr lang="en-US" smtClean="0"/>
              <a:t>Political Commitments</a:t>
            </a:r>
            <a:endParaRPr lang="en-US"/>
          </a:p>
        </p:txBody>
      </p:sp>
      <p:sp>
        <p:nvSpPr>
          <p:cNvPr id="3" name="Content Placeholder 2"/>
          <p:cNvSpPr>
            <a:spLocks noGrp="1"/>
          </p:cNvSpPr>
          <p:nvPr>
            <p:ph idx="1"/>
          </p:nvPr>
        </p:nvSpPr>
        <p:spPr>
          <a:xfrm>
            <a:off x="457200" y="1600200"/>
            <a:ext cx="8229600" cy="5562600"/>
          </a:xfrm>
        </p:spPr>
        <p:txBody>
          <a:bodyPr>
            <a:normAutofit fontScale="77500" lnSpcReduction="20000"/>
          </a:bodyPr>
          <a:lstStyle/>
          <a:p>
            <a:pPr fontAlgn="t"/>
            <a:r>
              <a:rPr lang="en-US" dirty="0" smtClean="0"/>
              <a:t>Because transnational feminist solidarity is based on shared political commitments rather than a common identity or uniform set of experiences, </a:t>
            </a:r>
            <a:r>
              <a:rPr lang="en-US" b="1" dirty="0" smtClean="0"/>
              <a:t>advantaged individuals, including those who have benefited from injustice, can join in solidarity with those who have experienced injustice or oppression directly </a:t>
            </a:r>
            <a:r>
              <a:rPr lang="en-US" dirty="0" smtClean="0"/>
              <a:t>(Ferguson 2009, </a:t>
            </a:r>
            <a:r>
              <a:rPr lang="en-US" dirty="0" err="1" smtClean="0"/>
              <a:t>Scholz</a:t>
            </a:r>
            <a:r>
              <a:rPr lang="en-US" dirty="0" smtClean="0"/>
              <a:t> 2008). </a:t>
            </a:r>
          </a:p>
          <a:p>
            <a:pPr fontAlgn="t"/>
            <a:r>
              <a:rPr lang="en-US" dirty="0" smtClean="0"/>
              <a:t>The emphasis on shared political commitments also </a:t>
            </a:r>
            <a:r>
              <a:rPr lang="en-US" b="1" dirty="0" smtClean="0"/>
              <a:t>enables feminists to resist oppressive conditions that manifest differently in different geographical locations but are nonetheless prevalent in many countries, </a:t>
            </a:r>
            <a:r>
              <a:rPr lang="en-US" dirty="0" smtClean="0"/>
              <a:t>such as </a:t>
            </a:r>
            <a:r>
              <a:rPr lang="en-US" dirty="0" err="1" smtClean="0"/>
              <a:t>racialized</a:t>
            </a:r>
            <a:r>
              <a:rPr lang="en-US" dirty="0" smtClean="0"/>
              <a:t> violence against women (</a:t>
            </a:r>
            <a:r>
              <a:rPr lang="en-US" dirty="0" err="1" smtClean="0"/>
              <a:t>Khader</a:t>
            </a:r>
            <a:r>
              <a:rPr lang="en-US" dirty="0" smtClean="0"/>
              <a:t> 2019, 44–48).</a:t>
            </a:r>
          </a:p>
          <a:p>
            <a:r>
              <a:rPr lang="en-US" dirty="0" smtClean="0"/>
              <a:t>Third, transnational feminists </a:t>
            </a:r>
            <a:r>
              <a:rPr lang="en-US" b="1" dirty="0" smtClean="0"/>
              <a:t>focus on specific globalizing processes, such as the growth of offshore manufacturing, rather than a theorized global patriarchy</a:t>
            </a:r>
            <a:r>
              <a:rPr lang="en-US" dirty="0" smtClean="0"/>
              <a:t>, and often take existing transnational feminist collectives as a model for their theoretical accounts of solidarity.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Observations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On the whole, globalization presents a number of challenges to feminist political philosophers </a:t>
            </a:r>
            <a:r>
              <a:rPr lang="en-US" b="1" dirty="0" smtClean="0"/>
              <a:t>who seek to develop conceptions of justice and responsibility capable of responding to the lived realities of both men and women. </a:t>
            </a:r>
          </a:p>
          <a:p>
            <a:r>
              <a:rPr lang="en-US" dirty="0" smtClean="0"/>
              <a:t>As globalization will most certainly continue, </a:t>
            </a:r>
            <a:r>
              <a:rPr lang="en-US" b="1" dirty="0" smtClean="0"/>
              <a:t>these challenges are likely to increase in the coming decades. </a:t>
            </a:r>
            <a:r>
              <a:rPr lang="en-US" dirty="0" smtClean="0"/>
              <a:t>As outlined above, </a:t>
            </a:r>
            <a:r>
              <a:rPr lang="en-US" b="1" dirty="0" smtClean="0"/>
              <a:t>feminist political philosophers have already made great strides towards understanding this complex phenomenon.</a:t>
            </a:r>
            <a:r>
              <a:rPr lang="en-US" dirty="0" smtClean="0"/>
              <a:t> Yet the challenge of how to make globalization fairer remains for feminist philosophers, as well as all others who strive for equality and justice.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of Early Feminists</a:t>
            </a:r>
            <a:endParaRPr lang="en-US" dirty="0"/>
          </a:p>
        </p:txBody>
      </p:sp>
      <p:sp>
        <p:nvSpPr>
          <p:cNvPr id="3" name="Content Placeholder 2"/>
          <p:cNvSpPr>
            <a:spLocks noGrp="1"/>
          </p:cNvSpPr>
          <p:nvPr>
            <p:ph idx="1"/>
          </p:nvPr>
        </p:nvSpPr>
        <p:spPr>
          <a:xfrm>
            <a:off x="457200" y="1600200"/>
            <a:ext cx="8229600" cy="5638800"/>
          </a:xfrm>
        </p:spPr>
        <p:txBody>
          <a:bodyPr>
            <a:normAutofit fontScale="77500" lnSpcReduction="20000"/>
          </a:bodyPr>
          <a:lstStyle/>
          <a:p>
            <a:r>
              <a:rPr lang="en-US" dirty="0" smtClean="0"/>
              <a:t> Moreover, by addressing specific global “women’s issues” as independent phenomena, </a:t>
            </a:r>
            <a:r>
              <a:rPr lang="en-US" b="1" dirty="0" smtClean="0"/>
              <a:t>early feminist analyses failed to take into account the systematic and structural gendered injustices associated with </a:t>
            </a:r>
            <a:r>
              <a:rPr lang="en-US" b="1" dirty="0" err="1" smtClean="0"/>
              <a:t>neoliberalism</a:t>
            </a:r>
            <a:r>
              <a:rPr lang="en-US" b="1" dirty="0" smtClean="0"/>
              <a:t>.</a:t>
            </a:r>
            <a:r>
              <a:rPr lang="en-US" dirty="0" smtClean="0"/>
              <a:t> </a:t>
            </a:r>
          </a:p>
          <a:p>
            <a:r>
              <a:rPr lang="en-US" dirty="0" smtClean="0"/>
              <a:t>Although gender oppression takes different forms in different social, cultural, and geographical locations, </a:t>
            </a:r>
            <a:r>
              <a:rPr lang="en-US" b="1" dirty="0" smtClean="0"/>
              <a:t>women in every society face systematic disadvantages, such as those resulting from their socially assigned responsibility for domestic work.</a:t>
            </a:r>
          </a:p>
          <a:p>
            <a:r>
              <a:rPr lang="en-US" dirty="0" smtClean="0"/>
              <a:t>Because of these structural injustices, </a:t>
            </a:r>
            <a:r>
              <a:rPr lang="en-US" b="1" dirty="0" smtClean="0"/>
              <a:t>women of all nationalities tend to suffer more </a:t>
            </a:r>
            <a:r>
              <a:rPr lang="en-US" dirty="0" smtClean="0"/>
              <a:t>from the </a:t>
            </a:r>
            <a:r>
              <a:rPr lang="en-US" b="1" dirty="0" smtClean="0"/>
              <a:t>poverty, overwork, deprivation, and political marginalization</a:t>
            </a:r>
            <a:r>
              <a:rPr lang="en-US" dirty="0" smtClean="0"/>
              <a:t> associated with neoliberal policies.</a:t>
            </a:r>
          </a:p>
          <a:p>
            <a:r>
              <a:rPr lang="en-US" dirty="0" smtClean="0"/>
              <a:t>Thus, more recent feminist analyses of globalization tend to understand the </a:t>
            </a:r>
            <a:r>
              <a:rPr lang="en-US" b="1" dirty="0" smtClean="0"/>
              <a:t>outcomes of globalization not as disparate or contingent phenomena</a:t>
            </a:r>
            <a:r>
              <a:rPr lang="en-US" dirty="0" smtClean="0"/>
              <a:t>, but rather as a result of systematic, structural injustices on a global scale.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Features (Contd.)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Another key feature of feminist approaches to globalization is a </a:t>
            </a:r>
            <a:r>
              <a:rPr lang="en-US" b="1" dirty="0" smtClean="0"/>
              <a:t>shared commitment to core feminist values, </a:t>
            </a:r>
            <a:r>
              <a:rPr lang="en-US" dirty="0" smtClean="0"/>
              <a:t>including an opposition to the subordination of women.</a:t>
            </a:r>
          </a:p>
          <a:p>
            <a:r>
              <a:rPr lang="en-US" dirty="0" smtClean="0"/>
              <a:t>Many feminists also use the</a:t>
            </a:r>
            <a:r>
              <a:rPr lang="en-US" b="1" dirty="0" smtClean="0"/>
              <a:t> language of human rights</a:t>
            </a:r>
            <a:r>
              <a:rPr lang="en-US" dirty="0" smtClean="0"/>
              <a:t> to address the challenges of globalization. While they acknowledge that traditional understandings of human rights are implicitly male-biased, they contend that </a:t>
            </a:r>
            <a:r>
              <a:rPr lang="en-US" b="1" dirty="0" smtClean="0"/>
              <a:t>feminist </a:t>
            </a:r>
            <a:r>
              <a:rPr lang="en-US" b="1" dirty="0" err="1" smtClean="0"/>
              <a:t>rearticulations</a:t>
            </a:r>
            <a:r>
              <a:rPr lang="en-US" dirty="0" smtClean="0"/>
              <a:t> of these norms can help to </a:t>
            </a:r>
            <a:r>
              <a:rPr lang="en-US" b="1" dirty="0" smtClean="0"/>
              <a:t>identify the gendered harms</a:t>
            </a:r>
            <a:r>
              <a:rPr lang="en-US" dirty="0" smtClean="0"/>
              <a:t> involved in sexual slavery, forced domestic labor, and the systematic withholding of education, food, and healthcare from women and girls that follow from severe economic deprivation.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Relational Model</a:t>
            </a:r>
            <a:endParaRPr lang="en-US" dirty="0"/>
          </a:p>
        </p:txBody>
      </p:sp>
      <p:sp>
        <p:nvSpPr>
          <p:cNvPr id="3" name="Content Placeholder 2"/>
          <p:cNvSpPr>
            <a:spLocks noGrp="1"/>
          </p:cNvSpPr>
          <p:nvPr>
            <p:ph idx="1"/>
          </p:nvPr>
        </p:nvSpPr>
        <p:spPr>
          <a:xfrm>
            <a:off x="457200" y="1600200"/>
            <a:ext cx="8229600" cy="5562600"/>
          </a:xfrm>
        </p:spPr>
        <p:txBody>
          <a:bodyPr>
            <a:normAutofit fontScale="85000" lnSpcReduction="20000"/>
          </a:bodyPr>
          <a:lstStyle/>
          <a:p>
            <a:r>
              <a:rPr lang="en-US" dirty="0" smtClean="0"/>
              <a:t>However, not all feminist political philosophers agree with this approach. Some believe that </a:t>
            </a:r>
            <a:r>
              <a:rPr lang="en-US" b="1" dirty="0" smtClean="0"/>
              <a:t>new feminist ideals, such as relational understandings of power, collective responsibility, and mutual dependence,</a:t>
            </a:r>
            <a:r>
              <a:rPr lang="en-US" dirty="0" smtClean="0"/>
              <a:t> are needed to diagnose the gender injustices associated with globalization.</a:t>
            </a:r>
          </a:p>
          <a:p>
            <a:r>
              <a:rPr lang="en-US" dirty="0" smtClean="0"/>
              <a:t>For example, </a:t>
            </a:r>
            <a:r>
              <a:rPr lang="en-US" b="1" dirty="0" smtClean="0"/>
              <a:t>Iris Marion Young </a:t>
            </a:r>
            <a:r>
              <a:rPr lang="en-US" dirty="0" smtClean="0"/>
              <a:t>argues that the </a:t>
            </a:r>
            <a:r>
              <a:rPr lang="en-US" b="1" dirty="0" smtClean="0"/>
              <a:t>traditional ideal theories of justice are unable to account</a:t>
            </a:r>
            <a:r>
              <a:rPr lang="en-US" dirty="0" smtClean="0"/>
              <a:t> for the unjust background conditions that contribute to the </a:t>
            </a:r>
            <a:r>
              <a:rPr lang="en-US" b="1" dirty="0" smtClean="0"/>
              <a:t>development of sweatshops</a:t>
            </a:r>
            <a:r>
              <a:rPr lang="en-US" dirty="0" smtClean="0"/>
              <a:t> in the global South.</a:t>
            </a:r>
            <a:r>
              <a:rPr lang="en-US" b="1" dirty="0" smtClean="0"/>
              <a:t> </a:t>
            </a:r>
            <a:endParaRPr lang="en-US" dirty="0" smtClean="0"/>
          </a:p>
          <a:p>
            <a:r>
              <a:rPr lang="en-US" dirty="0" smtClean="0"/>
              <a:t>She argues that </a:t>
            </a:r>
            <a:r>
              <a:rPr lang="en-US" b="1" dirty="0" smtClean="0"/>
              <a:t>a new relational model of responsibility,</a:t>
            </a:r>
            <a:r>
              <a:rPr lang="en-US" dirty="0" smtClean="0"/>
              <a:t> which she calls the </a:t>
            </a:r>
            <a:r>
              <a:rPr lang="en-US" b="1" dirty="0" smtClean="0"/>
              <a:t>social connection model,</a:t>
            </a:r>
            <a:r>
              <a:rPr lang="en-US" dirty="0" smtClean="0"/>
              <a:t> is needed to articulate the </a:t>
            </a:r>
            <a:r>
              <a:rPr lang="en-US" b="1" dirty="0" smtClean="0"/>
              <a:t>obligations that people in affluent northern countries have to workers in the global South. </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Connection Model of Iris Marion Young</a:t>
            </a:r>
            <a:endParaRPr lang="en-US" dirty="0"/>
          </a:p>
        </p:txBody>
      </p:sp>
      <p:sp>
        <p:nvSpPr>
          <p:cNvPr id="3" name="Content Placeholder 2"/>
          <p:cNvSpPr>
            <a:spLocks noGrp="1"/>
          </p:cNvSpPr>
          <p:nvPr>
            <p:ph idx="1"/>
          </p:nvPr>
        </p:nvSpPr>
        <p:spPr/>
        <p:txBody>
          <a:bodyPr>
            <a:normAutofit fontScale="92500"/>
          </a:bodyPr>
          <a:lstStyle/>
          <a:p>
            <a:r>
              <a:rPr lang="en-US" dirty="0" smtClean="0"/>
              <a:t>The social connection model holds that </a:t>
            </a:r>
            <a:r>
              <a:rPr lang="en-US" b="1" dirty="0" smtClean="0"/>
              <a:t>individuals bear responsibility for structural injustices,</a:t>
            </a:r>
            <a:r>
              <a:rPr lang="en-US" dirty="0" smtClean="0"/>
              <a:t> such as those suffered by workers on the global assembly line, because our actions contribute to the institutional processes that produce such injustices.</a:t>
            </a:r>
          </a:p>
          <a:p>
            <a:r>
              <a:rPr lang="en-US" dirty="0" smtClean="0"/>
              <a:t> In particular, </a:t>
            </a:r>
            <a:r>
              <a:rPr lang="en-US" b="1" dirty="0" smtClean="0"/>
              <a:t>northern consumers have a responsibility </a:t>
            </a:r>
            <a:r>
              <a:rPr lang="en-US" dirty="0" smtClean="0"/>
              <a:t>to organize collectively to reform the injustices associated with sweatshop labor.</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Feminist Methodologies</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The third key feature of feminist approaches to globalization is an emphasis on </a:t>
            </a:r>
            <a:r>
              <a:rPr lang="en-US" b="1" dirty="0" smtClean="0"/>
              <a:t>feminist methodologies</a:t>
            </a:r>
            <a:r>
              <a:rPr lang="en-US" dirty="0" smtClean="0"/>
              <a:t>. In particular, these approaches tend to embody three key methodological commitments. </a:t>
            </a:r>
          </a:p>
          <a:p>
            <a:r>
              <a:rPr lang="en-US" dirty="0" smtClean="0"/>
              <a:t>The first is </a:t>
            </a:r>
            <a:r>
              <a:rPr lang="en-US" b="1" dirty="0" err="1" smtClean="0"/>
              <a:t>intersectionality</a:t>
            </a:r>
            <a:r>
              <a:rPr lang="en-US" b="1" dirty="0" smtClean="0"/>
              <a:t>,</a:t>
            </a:r>
            <a:r>
              <a:rPr lang="en-US" dirty="0" smtClean="0"/>
              <a:t> which maintains that systems of oppression interact to produce injustices, and thus, that gender injustices cannot be understood solely in terms of sex or gender. </a:t>
            </a:r>
          </a:p>
          <a:p>
            <a:r>
              <a:rPr lang="en-US" dirty="0" smtClean="0"/>
              <a:t>Feminists who theorize about justice on the domestic level argue that </a:t>
            </a:r>
            <a:r>
              <a:rPr lang="en-US" b="1" dirty="0" smtClean="0"/>
              <a:t>women’s experiences of gender oppression are shaped by other forms of oppression</a:t>
            </a:r>
            <a:r>
              <a:rPr lang="en-US" dirty="0" smtClean="0"/>
              <a:t>, such as those based on </a:t>
            </a:r>
            <a:r>
              <a:rPr lang="en-US" b="1" dirty="0" smtClean="0"/>
              <a:t>race, class, disability, and sexual orientation.</a:t>
            </a:r>
            <a:r>
              <a:rPr lang="en-US" dirty="0" smtClean="0"/>
              <a:t> Feminist theorists of globalization contend that gender oppression interacts with these systems of oppression, along with </a:t>
            </a:r>
            <a:r>
              <a:rPr lang="en-US" b="1" dirty="0" smtClean="0"/>
              <a:t>other forms of systematic disadvantage</a:t>
            </a:r>
            <a:r>
              <a:rPr lang="en-US" dirty="0" smtClean="0"/>
              <a:t> that arise within the global context.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Methodological Commitments (contd.)</a:t>
            </a:r>
            <a:endParaRPr lang="en-US" dirty="0"/>
          </a:p>
        </p:txBody>
      </p:sp>
      <p:sp>
        <p:nvSpPr>
          <p:cNvPr id="3" name="Content Placeholder 2"/>
          <p:cNvSpPr>
            <a:spLocks noGrp="1"/>
          </p:cNvSpPr>
          <p:nvPr>
            <p:ph idx="1"/>
          </p:nvPr>
        </p:nvSpPr>
        <p:spPr/>
        <p:txBody>
          <a:bodyPr>
            <a:normAutofit fontScale="85000" lnSpcReduction="20000"/>
          </a:bodyPr>
          <a:lstStyle/>
          <a:p>
            <a:pPr fontAlgn="t"/>
            <a:r>
              <a:rPr lang="en-US" dirty="0" smtClean="0"/>
              <a:t>Given this broad conception of </a:t>
            </a:r>
            <a:r>
              <a:rPr lang="en-US" dirty="0" err="1" smtClean="0"/>
              <a:t>intersectionality</a:t>
            </a:r>
            <a:r>
              <a:rPr lang="en-US" dirty="0" smtClean="0"/>
              <a:t>, feminist theorists of globalization insist that gender injustices arise within specific transnational contexts, such as </a:t>
            </a:r>
            <a:r>
              <a:rPr lang="en-US" b="1" dirty="0" smtClean="0"/>
              <a:t>historical relationships among nations and current global economic policies.</a:t>
            </a:r>
          </a:p>
          <a:p>
            <a:r>
              <a:rPr lang="en-US" dirty="0" smtClean="0"/>
              <a:t>The second methodological commitment shared by feminist approaches to globalization is a </a:t>
            </a:r>
            <a:r>
              <a:rPr lang="en-US" b="1" dirty="0" smtClean="0"/>
              <a:t>sensitivity to context and concrete specificity</a:t>
            </a:r>
            <a:r>
              <a:rPr lang="en-US" dirty="0" smtClean="0"/>
              <a:t>. Feminist philosophers strive to accurately reflect the diverse interests, experience, and concerns of women throughout the world, and to take seriously </a:t>
            </a:r>
            <a:r>
              <a:rPr lang="en-US" b="1" dirty="0" smtClean="0"/>
              <a:t>differences in culture, history, and socio-economic and political circumstances.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557</TotalTime>
  <Words>3480</Words>
  <Application>Microsoft Office PowerPoint</Application>
  <PresentationFormat>On-screen Show (4:3)</PresentationFormat>
  <Paragraphs>106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Feminist Perspective</vt:lpstr>
      <vt:lpstr>Different Feminist Approaches</vt:lpstr>
      <vt:lpstr>Key Features</vt:lpstr>
      <vt:lpstr>Limitations of Early Feminists</vt:lpstr>
      <vt:lpstr>Key Features (Contd.)</vt:lpstr>
      <vt:lpstr>Relational Model</vt:lpstr>
      <vt:lpstr>Social Connection Model of Iris Marion Young</vt:lpstr>
      <vt:lpstr>Feminist Methodologies</vt:lpstr>
      <vt:lpstr>Methodological Commitments (contd.)</vt:lpstr>
      <vt:lpstr>A View Different from that of the “International Feminists”</vt:lpstr>
      <vt:lpstr>Self-reflexive Critiques</vt:lpstr>
      <vt:lpstr>Rejection of ‘Enlightenment Liberal’ Values</vt:lpstr>
      <vt:lpstr>Feminist Theories in the 1980s</vt:lpstr>
      <vt:lpstr>Feminist Theories in the 1980s (Contd.)</vt:lpstr>
      <vt:lpstr>Distinctive Feminist Approaches </vt:lpstr>
      <vt:lpstr>Postcolonial and Decolonial Feminisms </vt:lpstr>
      <vt:lpstr>Postcolonial and Decolonial---(Contd.)</vt:lpstr>
      <vt:lpstr>Postcolonial and Decolonial Feminists’ Attack on Neo-colonialism</vt:lpstr>
      <vt:lpstr>Attack on Neoliberalism</vt:lpstr>
      <vt:lpstr>Attack on Neoliberalism (Contd.)</vt:lpstr>
      <vt:lpstr>Ethic of Care Feminists</vt:lpstr>
      <vt:lpstr>Ignoring or Devaluing Care Problematic for Three Reasons</vt:lpstr>
      <vt:lpstr>Assumptions of Neoliberalism Chellenged</vt:lpstr>
      <vt:lpstr>Relational Values: The Basis of Just Forms of Globalization</vt:lpstr>
      <vt:lpstr>Global Duty to Care</vt:lpstr>
      <vt:lpstr>The Global Distribution of Care Work</vt:lpstr>
      <vt:lpstr>Transnational Feminism</vt:lpstr>
      <vt:lpstr>Transnational Feminism Vs Global Feminism</vt:lpstr>
      <vt:lpstr>Transnational Feminism Vs Global Feminism (Contd.)</vt:lpstr>
      <vt:lpstr>Transnational Feminist Solidarity Based on Shared Political Commitments</vt:lpstr>
      <vt:lpstr>Concluding Observations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Feminist Perspective</dc:title>
  <dc:creator>Superman</dc:creator>
  <cp:lastModifiedBy>Superman</cp:lastModifiedBy>
  <cp:revision>131</cp:revision>
  <dcterms:created xsi:type="dcterms:W3CDTF">2006-08-16T00:00:00Z</dcterms:created>
  <dcterms:modified xsi:type="dcterms:W3CDTF">2021-03-01T19:20:42Z</dcterms:modified>
</cp:coreProperties>
</file>