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47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2/26/2021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Slowdown in the Average Rate of Economic Growth</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 first notable consequence of structural adjustment has been a </a:t>
            </a:r>
            <a:r>
              <a:rPr lang="en-US" b="1" dirty="0" smtClean="0"/>
              <a:t>slowdown in the average rate of economic growth relative to the preceding five years.</a:t>
            </a:r>
          </a:p>
          <a:p>
            <a:r>
              <a:rPr lang="en-US" dirty="0" smtClean="0"/>
              <a:t>It may be argued that Fund-Bank-style reforms are inevitably associated with </a:t>
            </a:r>
            <a:r>
              <a:rPr lang="en-US" b="1" dirty="0" smtClean="0"/>
              <a:t>deflation in the short run</a:t>
            </a:r>
            <a:r>
              <a:rPr lang="en-US" dirty="0" smtClean="0"/>
              <a:t>, and it is only after a while that the </a:t>
            </a:r>
            <a:r>
              <a:rPr lang="en-US" b="1" dirty="0" smtClean="0"/>
              <a:t>economy is expected to pick up</a:t>
            </a:r>
            <a:r>
              <a:rPr lang="en-US" dirty="0" smtClean="0"/>
              <a:t> on the basis of stimuli other than those that prevailed under the </a:t>
            </a:r>
            <a:r>
              <a:rPr lang="en-US" dirty="0" err="1" smtClean="0"/>
              <a:t>dirigiste</a:t>
            </a:r>
            <a:r>
              <a:rPr lang="en-US" dirty="0" smtClean="0"/>
              <a:t> regime.</a:t>
            </a:r>
          </a:p>
          <a:p>
            <a:r>
              <a:rPr lang="en-US" dirty="0" smtClean="0"/>
              <a:t>Thus, a </a:t>
            </a:r>
            <a:r>
              <a:rPr lang="en-US" b="1" dirty="0" smtClean="0"/>
              <a:t>transitional period of stagnation is expected and should not cause undue worry</a:t>
            </a:r>
            <a:r>
              <a:rPr lang="en-US" dirty="0" smtClean="0"/>
              <a:t>, provided growth subsequently picks up on a new basis.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in…(contd.)</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As a consequence of these hikes, by February 1994 the issue price of the common variety of rice had increased by 86 percent compared to the immediate pre-structural adjustment level; wheat had increased by 72 percent.</a:t>
            </a:r>
          </a:p>
          <a:p>
            <a:r>
              <a:rPr lang="en-US" dirty="0" smtClean="0"/>
              <a:t>It is hardly surprising that the cost of living of the workers, both in urban and rural areas, went up so sharply, and that the cost of living of agricultural </a:t>
            </a:r>
            <a:r>
              <a:rPr lang="en-US" dirty="0" err="1" smtClean="0"/>
              <a:t>labourers</a:t>
            </a:r>
            <a:r>
              <a:rPr lang="en-US" dirty="0" smtClean="0"/>
              <a:t>, for whom food is an even more important item in the consumption basket than for industrial workers, went up more steeply than for the latter.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Rural Poverty and Employment Opportunities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was a second element underlying the rise in rural poverty. The level of rural poverty is linked in India not only to the level of food prices relative to wages, but even more pronouncedly to the magnitude of employment opportunities.</a:t>
            </a:r>
          </a:p>
          <a:p>
            <a:r>
              <a:rPr lang="en-US" dirty="0" smtClean="0"/>
              <a:t>There has been an accentuation of unemployment, notably in rural India, in the nineties, owing to the shift acreage from food to nonfood crops, import liberalization that has led to a demand switch away from domestic producers, and, above all, cuts in public development expenditure.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Poverty…(contd.)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central government’s total development expenditure as a proportion of GDP at market prices declined from 12.54 percent in 1985-86 to 8.08 percent in 1995-96 and 7.74 percent in 1996-97.</a:t>
            </a:r>
          </a:p>
          <a:p>
            <a:r>
              <a:rPr lang="en-US" dirty="0" smtClean="0"/>
              <a:t>Since government expenditure has a crucial employment generating effect, especially in rural areas, this reduction has been employment contracting. Accompanying this increase in poverty there has been a cut in the ratio of social sector expenditure to GDP.</a:t>
            </a:r>
          </a:p>
          <a:p>
            <a:r>
              <a:rPr lang="en-US" dirty="0" smtClean="0"/>
              <a:t>The effect of structural adjustment is evident not just in the fact of stagnation or growing poverty and unemployment  or the growing desperation in wooing MNCs to overcome infrastructural shortages. It is evident above all in the increased vulnerability to speculation of the Indian economy.</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Poverty…(contd.)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10000"/>
          </a:bodyPr>
          <a:lstStyle/>
          <a:p>
            <a:r>
              <a:rPr lang="en-US" dirty="0" smtClean="0"/>
              <a:t>Most of the Foreign Direct Investment (FDI) inflows has come into activities catering to the domestic market, which displace domestic producers and constitute implicit deindustrialization (owing to the high import content of FDI production). </a:t>
            </a:r>
          </a:p>
          <a:p>
            <a:r>
              <a:rPr lang="en-US" dirty="0" smtClean="0"/>
              <a:t>It would have helped India’s cause had it come into activities such as export-oriented production which genuinely add to domestic output and employment.</a:t>
            </a:r>
          </a:p>
          <a:p>
            <a:r>
              <a:rPr lang="en-US" dirty="0" smtClean="0"/>
              <a:t>Finally, many had believed that a “retreat of the state” and the exposure of the economy to the discipline of the market would cut out arbitrariness of decision making and the corruption that is inevitably associated with it.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Observation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It was also believed that retreat of the state would streamline the functioning of the economy by making it a “rule-governed system,” though admittedly the rules of the market.</a:t>
            </a:r>
          </a:p>
          <a:p>
            <a:r>
              <a:rPr lang="en-US" dirty="0" smtClean="0"/>
              <a:t>What has happened instead in the Indian economy during this period of structural adjustment is an increase in the level of corruption, cronyism, and arbitrariness to unprecedented levels.</a:t>
            </a:r>
          </a:p>
          <a:p>
            <a:r>
              <a:rPr lang="en-US" dirty="0" smtClean="0"/>
              <a:t>Precious natural resources, hitherto kept inside the public sector, are handed over for a pittance (and alleged “kickbacks”) to private firms with dubious objectives.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Concluding…(contd.)</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case of the Enron deal, where massive contracts were signed without an open tender and at inflated capital costs, with guaranteed rates of return, has already attracted international attention. So the “discipline of the market” has proved to be a chimera.</a:t>
            </a:r>
          </a:p>
          <a:p>
            <a:r>
              <a:rPr lang="en-US" dirty="0" smtClean="0"/>
              <a:t>Long ago Lenin had also pointed out that finance capital is associated with swindles, bribery, and corruption, or what European “professors” of his time condescendingly called “ the American ethics.” </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Two Distinct Phases in the Post-reform Period</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In the case of India, then, there are </a:t>
            </a:r>
            <a:r>
              <a:rPr lang="en-US" b="1" dirty="0" smtClean="0"/>
              <a:t>two distinct phases </a:t>
            </a:r>
            <a:r>
              <a:rPr lang="en-US" dirty="0" smtClean="0"/>
              <a:t>in the post-reform period, a </a:t>
            </a:r>
            <a:r>
              <a:rPr lang="en-US" b="1" dirty="0" smtClean="0"/>
              <a:t>phase of deflation,</a:t>
            </a:r>
            <a:r>
              <a:rPr lang="en-US" dirty="0" smtClean="0"/>
              <a:t> during which the goal for the economy was stabilization, and a </a:t>
            </a:r>
            <a:r>
              <a:rPr lang="en-US" b="1" dirty="0" smtClean="0"/>
              <a:t>subsequent phase of recovery, starting from 1993-94.</a:t>
            </a:r>
          </a:p>
          <a:p>
            <a:r>
              <a:rPr lang="en-US" dirty="0" smtClean="0"/>
              <a:t>It is now clear, however, that this </a:t>
            </a:r>
            <a:r>
              <a:rPr lang="en-US" b="1" dirty="0" smtClean="0"/>
              <a:t>recovery was a result of transient phenomena, </a:t>
            </a:r>
            <a:r>
              <a:rPr lang="en-US" dirty="0" smtClean="0"/>
              <a:t>the </a:t>
            </a:r>
            <a:r>
              <a:rPr lang="en-US" b="1" dirty="0" smtClean="0"/>
              <a:t>stepping up of the fiscal deficit in 1993-94 </a:t>
            </a:r>
            <a:r>
              <a:rPr lang="en-US" dirty="0" smtClean="0"/>
              <a:t>and, even after the fiscal deficit had been lowered in the subsequent years, </a:t>
            </a:r>
            <a:r>
              <a:rPr lang="en-US" b="1" dirty="0" smtClean="0"/>
              <a:t>the satisfaction of pent-up demand for a variety of hitherto-unavailable luxury consumer goods.</a:t>
            </a:r>
          </a:p>
          <a:p>
            <a:r>
              <a:rPr lang="en-US" dirty="0" smtClean="0"/>
              <a:t>Since the </a:t>
            </a:r>
            <a:r>
              <a:rPr lang="en-US" b="1" dirty="0" smtClean="0"/>
              <a:t>rate of growth of the demand for such goods is much lower</a:t>
            </a:r>
            <a:r>
              <a:rPr lang="en-US" dirty="0" smtClean="0"/>
              <a:t>, the </a:t>
            </a:r>
            <a:r>
              <a:rPr lang="en-US" b="1" dirty="0" smtClean="0"/>
              <a:t>stimulus </a:t>
            </a:r>
            <a:r>
              <a:rPr lang="en-US" dirty="0" smtClean="0"/>
              <a:t>that such demand imparts to industrial production </a:t>
            </a:r>
            <a:r>
              <a:rPr lang="en-US" b="1" dirty="0" smtClean="0"/>
              <a:t>evaporates quickly</a:t>
            </a:r>
            <a:r>
              <a:rPr lang="en-US" dirty="0" smtClean="0"/>
              <a:t>. This is exactly what has happened.</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Dismal Industrial Performance in 1997-98</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Industrial performance has been dismal in 1997-98. As a result, compared to an average annual growth rate of </a:t>
            </a:r>
            <a:r>
              <a:rPr lang="en-US" b="1" dirty="0" smtClean="0"/>
              <a:t>8.4 percent</a:t>
            </a:r>
            <a:r>
              <a:rPr lang="en-US" dirty="0" smtClean="0"/>
              <a:t> in the index of industrial production during the period </a:t>
            </a:r>
            <a:r>
              <a:rPr lang="en-US" b="1" dirty="0" smtClean="0"/>
              <a:t>1985-86 to 1990-91,</a:t>
            </a:r>
            <a:r>
              <a:rPr lang="en-US" dirty="0" smtClean="0"/>
              <a:t> the rate for the seven years </a:t>
            </a:r>
            <a:r>
              <a:rPr lang="en-US" b="1" dirty="0" smtClean="0"/>
              <a:t>1990-91 to 1997-98 </a:t>
            </a:r>
            <a:r>
              <a:rPr lang="en-US" dirty="0" smtClean="0"/>
              <a:t>comes to </a:t>
            </a:r>
            <a:r>
              <a:rPr lang="en-US" b="1" dirty="0" smtClean="0"/>
              <a:t>5.9 percent.</a:t>
            </a:r>
          </a:p>
          <a:p>
            <a:r>
              <a:rPr lang="en-US" dirty="0" smtClean="0"/>
              <a:t>This slowing down clearly is a </a:t>
            </a:r>
            <a:r>
              <a:rPr lang="en-US" b="1" dirty="0" smtClean="0"/>
              <a:t>secular phenomenon, not just a short-term consequence of “stabilization.”</a:t>
            </a:r>
          </a:p>
          <a:p>
            <a:r>
              <a:rPr lang="en-US" dirty="0" smtClean="0"/>
              <a:t> It is an expression of the </a:t>
            </a:r>
            <a:r>
              <a:rPr lang="en-US" b="1" dirty="0" smtClean="0"/>
              <a:t>loss of expansionary stimulus </a:t>
            </a:r>
            <a:r>
              <a:rPr lang="en-US" dirty="0" smtClean="0"/>
              <a:t>that a “liberalized” economy entails, through the </a:t>
            </a:r>
            <a:r>
              <a:rPr lang="en-US" b="1" dirty="0" smtClean="0"/>
              <a:t>decline of public investment,</a:t>
            </a:r>
            <a:r>
              <a:rPr lang="en-US" dirty="0" smtClean="0"/>
              <a:t> through </a:t>
            </a:r>
            <a:r>
              <a:rPr lang="en-US" b="1" dirty="0" smtClean="0"/>
              <a:t>higher interest rates</a:t>
            </a:r>
            <a:r>
              <a:rPr lang="en-US" dirty="0" smtClean="0"/>
              <a:t>, and through the </a:t>
            </a:r>
            <a:r>
              <a:rPr lang="en-US" b="1" dirty="0" smtClean="0"/>
              <a:t>shrinkage of demand owing to import liberalization.</a:t>
            </a:r>
            <a:r>
              <a:rPr lang="en-US" dirty="0" smtClean="0"/>
              <a:t> </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Slowdown in the Agricultural Sector</a:t>
            </a:r>
            <a:endParaRPr lang="en-US" dirty="0"/>
          </a:p>
        </p:txBody>
      </p:sp>
      <p:sp>
        <p:nvSpPr>
          <p:cNvPr id="3" name="Content Placeholder 2"/>
          <p:cNvSpPr>
            <a:spLocks noGrp="1"/>
          </p:cNvSpPr>
          <p:nvPr>
            <p:ph idx="1"/>
          </p:nvPr>
        </p:nvSpPr>
        <p:spPr>
          <a:xfrm>
            <a:off x="228600" y="1371600"/>
            <a:ext cx="8686800" cy="5486400"/>
          </a:xfrm>
        </p:spPr>
        <p:txBody>
          <a:bodyPr>
            <a:normAutofit fontScale="85000" lnSpcReduction="20000"/>
          </a:bodyPr>
          <a:lstStyle/>
          <a:p>
            <a:r>
              <a:rPr lang="en-US" dirty="0" smtClean="0"/>
              <a:t>A slowdown is also evident in the agricultural sector, where the growth in the </a:t>
            </a:r>
            <a:r>
              <a:rPr lang="en-US" b="1" dirty="0" smtClean="0"/>
              <a:t>production of food grains in particular has declined sharply. </a:t>
            </a:r>
            <a:r>
              <a:rPr lang="en-US" dirty="0" smtClean="0"/>
              <a:t>For a long time now the Indian economy has experienced a secular growth rate of food grain production of around </a:t>
            </a:r>
            <a:r>
              <a:rPr lang="en-US" b="1" dirty="0" smtClean="0"/>
              <a:t>2.5 percent per annum, a little higher than the population growth rate.</a:t>
            </a:r>
          </a:p>
          <a:p>
            <a:r>
              <a:rPr lang="en-US" dirty="0" smtClean="0"/>
              <a:t>Even during the 12-year period </a:t>
            </a:r>
            <a:r>
              <a:rPr lang="en-US" b="1" dirty="0" smtClean="0"/>
              <a:t>1978-79 to 1990-91</a:t>
            </a:r>
            <a:r>
              <a:rPr lang="en-US" dirty="0" smtClean="0"/>
              <a:t> (both of which were good agricultural years), the rate of growth of food grain production was </a:t>
            </a:r>
            <a:r>
              <a:rPr lang="en-US" b="1" dirty="0" smtClean="0"/>
              <a:t>2.4 percent,</a:t>
            </a:r>
            <a:r>
              <a:rPr lang="en-US" dirty="0" smtClean="0"/>
              <a:t> which was </a:t>
            </a:r>
            <a:r>
              <a:rPr lang="en-US" b="1" dirty="0" smtClean="0"/>
              <a:t>above the population growth rate.</a:t>
            </a:r>
          </a:p>
          <a:p>
            <a:r>
              <a:rPr lang="en-US" dirty="0" smtClean="0"/>
              <a:t>However, over the period </a:t>
            </a:r>
            <a:r>
              <a:rPr lang="en-US" b="1" dirty="0" smtClean="0"/>
              <a:t>1990-91 to 1996-97 </a:t>
            </a:r>
            <a:r>
              <a:rPr lang="en-US" dirty="0" smtClean="0"/>
              <a:t>(again both good agricultural years), the growth rate of food grain production </a:t>
            </a:r>
            <a:r>
              <a:rPr lang="en-US" b="1" dirty="0" smtClean="0"/>
              <a:t>dropped to 1.4 percent</a:t>
            </a:r>
            <a:r>
              <a:rPr lang="en-US" dirty="0" smtClean="0"/>
              <a:t>, </a:t>
            </a:r>
            <a:r>
              <a:rPr lang="en-US" b="1" dirty="0" smtClean="0"/>
              <a:t>distinctly lower than the population growth rate.</a:t>
            </a:r>
            <a:r>
              <a:rPr lang="en-US" dirty="0" smtClean="0"/>
              <a:t> So India was witnessing the </a:t>
            </a:r>
            <a:r>
              <a:rPr lang="en-US" b="1" dirty="0" smtClean="0"/>
              <a:t>emergence of a serious food crisis.</a:t>
            </a:r>
            <a:endParaRPr lang="en-US" b="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Impact on Rural Workers and Employment</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The </a:t>
            </a:r>
            <a:r>
              <a:rPr lang="en-US" b="1" dirty="0" smtClean="0"/>
              <a:t>purchasing power among the workers, especially the rural workers, has increased even more slowly in real terms. </a:t>
            </a:r>
          </a:p>
          <a:p>
            <a:r>
              <a:rPr lang="en-US" dirty="0" smtClean="0"/>
              <a:t>The reason for this lies partly in the </a:t>
            </a:r>
            <a:r>
              <a:rPr lang="en-US" b="1" dirty="0" smtClean="0"/>
              <a:t>steep escalation in administered prices of food</a:t>
            </a:r>
            <a:r>
              <a:rPr lang="en-US" dirty="0" smtClean="0"/>
              <a:t>, which occurred in the aftermath of “structural adjustment” as part of the so-called fiscal correction (for which subsidies had to be kept down), and partly in the </a:t>
            </a:r>
            <a:r>
              <a:rPr lang="en-US" b="1" dirty="0" smtClean="0"/>
              <a:t>shift of emphasis toward export agriculture and away from food crops.</a:t>
            </a:r>
            <a:r>
              <a:rPr lang="en-US" dirty="0" smtClean="0"/>
              <a:t> </a:t>
            </a:r>
          </a:p>
          <a:p>
            <a:r>
              <a:rPr lang="en-US" b="1" dirty="0" smtClean="0"/>
              <a:t>Food grain production is more employment intensive than the exportable commodities </a:t>
            </a:r>
            <a:r>
              <a:rPr lang="en-US" dirty="0" smtClean="0"/>
              <a:t>that substitute for it in terms of land use, such as Prawn fisheries, sunflower, orchards, etc. Thus,  a </a:t>
            </a:r>
            <a:r>
              <a:rPr lang="en-US" b="1" dirty="0" smtClean="0"/>
              <a:t>shift of acreage from the former to the latter</a:t>
            </a:r>
            <a:r>
              <a:rPr lang="en-US" dirty="0" smtClean="0"/>
              <a:t> that occurs as a sequel to “liberalization” has the </a:t>
            </a:r>
            <a:r>
              <a:rPr lang="en-US" b="1" dirty="0" smtClean="0"/>
              <a:t>effect of restricting employment growth. </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Impact…(contd.)</a:t>
            </a:r>
            <a:endParaRPr lang="en-US" dirty="0"/>
          </a:p>
        </p:txBody>
      </p:sp>
      <p:sp>
        <p:nvSpPr>
          <p:cNvPr id="3" name="Content Placeholder 2"/>
          <p:cNvSpPr>
            <a:spLocks noGrp="1"/>
          </p:cNvSpPr>
          <p:nvPr>
            <p:ph idx="1"/>
          </p:nvPr>
        </p:nvSpPr>
        <p:spPr>
          <a:xfrm>
            <a:off x="457200" y="1600200"/>
            <a:ext cx="8229600" cy="5257800"/>
          </a:xfrm>
        </p:spPr>
        <p:txBody>
          <a:bodyPr>
            <a:normAutofit fontScale="77500" lnSpcReduction="20000"/>
          </a:bodyPr>
          <a:lstStyle/>
          <a:p>
            <a:r>
              <a:rPr lang="en-US" dirty="0" smtClean="0"/>
              <a:t>This explains inter alia both the decline in food grain output growth and the decline in employment growth.</a:t>
            </a:r>
          </a:p>
          <a:p>
            <a:r>
              <a:rPr lang="en-US" dirty="0" smtClean="0"/>
              <a:t>There is, however, an additional factor behind the drop n food grain output growth: real public investment in agriculture has drastically declined over a long period.</a:t>
            </a:r>
          </a:p>
          <a:p>
            <a:r>
              <a:rPr lang="en-US" dirty="0" smtClean="0"/>
              <a:t>Public investment being employment generating the decline in public investment has adversely affected employment scenario.</a:t>
            </a:r>
          </a:p>
          <a:p>
            <a:r>
              <a:rPr lang="en-US" dirty="0" smtClean="0"/>
              <a:t>There has been an overall stagnation of the investment ratio of which this decline is a part. This sluggish investment performance is not surprising. The proposition underlying “neo-liberal” policies that if only more surplus value is handed over to the capitalists they would automatically invest more, is a myth. </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“rolling back” of State Capitalism Not-effective </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The “rolling back” of state capitalism, far from increasing the investment ratio, causes its stagnation and even decline.</a:t>
            </a:r>
          </a:p>
          <a:p>
            <a:r>
              <a:rPr lang="en-US" dirty="0" smtClean="0"/>
              <a:t>A reduction in the revenue deficit, or in the fiscal deficit, can be brought about in a number of different ways, the obvious one being an increase in direct tax revenue.</a:t>
            </a:r>
          </a:p>
          <a:p>
            <a:r>
              <a:rPr lang="en-US" dirty="0" smtClean="0"/>
              <a:t>Indeed in any Third World economy where glaring poverty coexists with offensive opulence, increased revenue from direct taxes is urgently called for anyway as a means of reducing inequalities.</a:t>
            </a:r>
          </a:p>
          <a:p>
            <a:r>
              <a:rPr lang="en-US" dirty="0" smtClean="0"/>
              <a:t>But the Fund and Bank invariably underplay this avenue of deficit reduction and emphasize cuts in investment and welfare expenditures.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Invalid Theory Underlying Cuts in Investment and Welfare Expenditures</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Not only is the theory underlying such cuts invalid, but the fiscal deficit that is invoked to legitimize such cuts gets aggravated because of structural adjustment.</a:t>
            </a:r>
          </a:p>
          <a:p>
            <a:r>
              <a:rPr lang="en-US" dirty="0" smtClean="0"/>
              <a:t>Since inviting foreign direct investment becomes an overriding objective of economic policy, the rates at which it is taxed get reduced in competition with other countries.</a:t>
            </a:r>
          </a:p>
          <a:p>
            <a:r>
              <a:rPr lang="en-US" dirty="0" smtClean="0"/>
              <a:t>Thus structural adjustment, which supposedly aims to restrict the fiscal profligacy of the state, itself works to further aggravate the fiscal situation through lower taxes on the rich and higher interest rates.</a:t>
            </a:r>
          </a:p>
          <a:p>
            <a:r>
              <a:rPr lang="en-US" dirty="0" smtClean="0"/>
              <a:t>Not surprisingly then, fiscal adjustment leaves the size of the revenue deficit unchanged, and it impinges heavily on public investment and welfare expenditures.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in Rural Poverty</a:t>
            </a:r>
            <a:endParaRPr lang="en-US" dirty="0"/>
          </a:p>
        </p:txBody>
      </p:sp>
      <p:sp>
        <p:nvSpPr>
          <p:cNvPr id="3" name="Content Placeholder 2"/>
          <p:cNvSpPr>
            <a:spLocks noGrp="1"/>
          </p:cNvSpPr>
          <p:nvPr>
            <p:ph idx="1"/>
          </p:nvPr>
        </p:nvSpPr>
        <p:spPr>
          <a:xfrm>
            <a:off x="457200" y="1600200"/>
            <a:ext cx="8229600" cy="5257800"/>
          </a:xfrm>
        </p:spPr>
        <p:txBody>
          <a:bodyPr>
            <a:normAutofit fontScale="85000" lnSpcReduction="20000"/>
          </a:bodyPr>
          <a:lstStyle/>
          <a:p>
            <a:r>
              <a:rPr lang="en-US" dirty="0" smtClean="0"/>
              <a:t>Another significant consequence of “structural adjustment” has been a rise in rural poverty.</a:t>
            </a:r>
          </a:p>
          <a:p>
            <a:r>
              <a:rPr lang="en-US" dirty="0" smtClean="0"/>
              <a:t>One element underlying the rise in rural poverty was the sharp increase in the cost of living of the working class in general and of agricultural workers in particular.</a:t>
            </a:r>
          </a:p>
          <a:p>
            <a:r>
              <a:rPr lang="en-US" dirty="0" smtClean="0"/>
              <a:t>This acceleration of inflation in a period of slack demand was essentially due to hikes in administered prices, which were ordered by the government in order to curtail its subsidy bill, and thereby the fiscal deficit.</a:t>
            </a:r>
          </a:p>
          <a:p>
            <a:r>
              <a:rPr lang="en-US" dirty="0" smtClean="0"/>
              <a:t>The commodity whose price was most severely affected in this manner was food grains.  There were steep hikes in the central issue prices of rice and wheat In December 1991, January 1993, and February 1994.</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400</TotalTime>
  <Words>1779</Words>
  <Application>Microsoft Office PowerPoint</Application>
  <PresentationFormat>On-screen Show (4:3)</PresentationFormat>
  <Paragraphs>61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Slowdown in the Average Rate of Economic Growth</vt:lpstr>
      <vt:lpstr>Two Distinct Phases in the Post-reform Period</vt:lpstr>
      <vt:lpstr>Dismal Industrial Performance in 1997-98</vt:lpstr>
      <vt:lpstr>Slowdown in the Agricultural Sector</vt:lpstr>
      <vt:lpstr>Impact on Rural Workers and Employment</vt:lpstr>
      <vt:lpstr>Impact…(contd.)</vt:lpstr>
      <vt:lpstr>The “rolling back” of State Capitalism Not-effective </vt:lpstr>
      <vt:lpstr>Invalid Theory Underlying Cuts in Investment and Welfare Expenditures</vt:lpstr>
      <vt:lpstr>Rise in Rural Poverty</vt:lpstr>
      <vt:lpstr>Rise in…(contd.)</vt:lpstr>
      <vt:lpstr>Rural Poverty and Employment Opportunities</vt:lpstr>
      <vt:lpstr>Rural Poverty…(contd.)</vt:lpstr>
      <vt:lpstr>Rural Poverty…(contd.)</vt:lpstr>
      <vt:lpstr>Concluding Observation</vt:lpstr>
      <vt:lpstr>Concluding…(contd.)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Slowdown in the Average Rate of Economic Growth</dc:title>
  <dc:creator>Superman</dc:creator>
  <cp:lastModifiedBy>Superman</cp:lastModifiedBy>
  <cp:revision>59</cp:revision>
  <dcterms:created xsi:type="dcterms:W3CDTF">2006-08-16T00:00:00Z</dcterms:created>
  <dcterms:modified xsi:type="dcterms:W3CDTF">2021-02-26T06:44:54Z</dcterms:modified>
</cp:coreProperties>
</file>