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focus on the middle class in popular discourse is partly explained by the fact that its rise is considered </a:t>
            </a:r>
            <a:r>
              <a:rPr lang="en-US" b="1" dirty="0" smtClean="0"/>
              <a:t>the most striking feature of contemporary in India.</a:t>
            </a:r>
            <a:r>
              <a:rPr lang="en-US" dirty="0" smtClean="0"/>
              <a:t> </a:t>
            </a:r>
            <a:r>
              <a:rPr lang="en-US" b="1" dirty="0" smtClean="0"/>
              <a:t>This new, young and dynamic middle class has, according to scholars like </a:t>
            </a:r>
            <a:r>
              <a:rPr lang="en-US" b="1" dirty="0" err="1" smtClean="0"/>
              <a:t>Gurcharan</a:t>
            </a:r>
            <a:r>
              <a:rPr lang="en-US" b="1" dirty="0" smtClean="0"/>
              <a:t> Das, led to ‘the biggest transformation in its (India’s) history’.</a:t>
            </a:r>
            <a:r>
              <a:rPr lang="en-US" dirty="0" smtClean="0"/>
              <a:t> His arguments suggest that the members of this new middle class are not midnight’s children but children of a new dawn.</a:t>
            </a:r>
          </a:p>
          <a:p>
            <a:r>
              <a:rPr lang="en-US" b="1" dirty="0" smtClean="0"/>
              <a:t>It is argued that if the Indian economy is doing so well despite the political impediments to growth it is because of the young and huge middle class, which shot into prominence with the economic reforms ushered in the early 1990s.</a:t>
            </a:r>
          </a:p>
          <a:p>
            <a:pPr>
              <a:buNone/>
            </a:pP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Dominant Role of the Middle Class in the Political Domain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Until the first two decades after independence,</a:t>
            </a:r>
            <a:r>
              <a:rPr lang="en-US" dirty="0" smtClean="0"/>
              <a:t> there was the </a:t>
            </a:r>
            <a:r>
              <a:rPr lang="en-US" b="1" dirty="0" smtClean="0"/>
              <a:t>political hegemony of a small upper-caste, English-educated elite.</a:t>
            </a:r>
            <a:r>
              <a:rPr lang="en-US" dirty="0" smtClean="0"/>
              <a:t> </a:t>
            </a:r>
          </a:p>
          <a:p>
            <a:r>
              <a:rPr lang="en-US" dirty="0" smtClean="0"/>
              <a:t>At the same time, the rule of the middle-class elite at the national level could not be typified with the rule of the upper castes.</a:t>
            </a:r>
          </a:p>
          <a:p>
            <a:r>
              <a:rPr lang="en-US" b="1" dirty="0" smtClean="0"/>
              <a:t>Even if the ruling elite had their origins in the upper castes, they had become detached from their traditional ritual functions.</a:t>
            </a:r>
            <a:r>
              <a:rPr lang="en-US" dirty="0" smtClean="0"/>
              <a:t> They had </a:t>
            </a:r>
            <a:r>
              <a:rPr lang="en-US" b="1" dirty="0" smtClean="0"/>
              <a:t>acquired new interests and lifestyles</a:t>
            </a:r>
            <a:r>
              <a:rPr lang="en-US" dirty="0" smtClean="0"/>
              <a:t>, which came through modern education, non-traditional occupations and a degree of Westernization in their thinking and lifestyle.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Both Upper-caste and Middle-class Identity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upper castes, reconstituted as middle class , could comfortably own both the upper-caste and middle-class identity.</a:t>
            </a:r>
          </a:p>
          <a:p>
            <a:r>
              <a:rPr lang="en-US" b="1" dirty="0" smtClean="0"/>
              <a:t> Even though they ceased to perform their ritual functions, their traditional high status helped them access modern education and professions</a:t>
            </a:r>
            <a:r>
              <a:rPr lang="en-US" dirty="0" smtClean="0"/>
              <a:t> and also to convert, when required, their inherited wealth into new means for acquiring elite positions of power.</a:t>
            </a:r>
          </a:p>
          <a:p>
            <a:r>
              <a:rPr lang="en-US" b="1" dirty="0" smtClean="0"/>
              <a:t>So their caste had fused with class and had acquired a power dimension. The modernized urban section of the upper castes functioned as a power group of elites.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Upper-caste…(contd.)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this process of converting traditional status into new power was restricted to the upper castes, they sought to use that power to establish their own caste-like hegemony over the rest of the society.</a:t>
            </a:r>
          </a:p>
          <a:p>
            <a:r>
              <a:rPr lang="en-US" dirty="0" smtClean="0"/>
              <a:t>Even the Indian National Congress, which was set up in 1885, catered to upper-and middle-class interests.</a:t>
            </a:r>
          </a:p>
          <a:p>
            <a:r>
              <a:rPr lang="en-US" b="1" dirty="0" smtClean="0"/>
              <a:t>It is only with the political emergence of Gandhi in the 1920s that the Congress acquired a mass character for the first time. </a:t>
            </a:r>
            <a:r>
              <a:rPr lang="en-US" dirty="0" smtClean="0"/>
              <a:t>The nationalist movement involved the masses </a:t>
            </a:r>
            <a:r>
              <a:rPr lang="en-US" b="1" dirty="0" smtClean="0"/>
              <a:t>but the leadership remained with the dominant elite, the middle class.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Urban Life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With the upper caste losing their ritual functions after their emergence as a middle class it paved the way for the</a:t>
            </a:r>
            <a:r>
              <a:rPr lang="en-US" b="1" dirty="0" smtClean="0"/>
              <a:t> progressive breakdown of the traditional caste system.</a:t>
            </a:r>
          </a:p>
          <a:p>
            <a:r>
              <a:rPr lang="en-US" dirty="0" smtClean="0"/>
              <a:t>This is because the nexus between hereditary ritual status and occupations constituted one of the defining features of the caste system. </a:t>
            </a:r>
            <a:r>
              <a:rPr lang="en-US" b="1" dirty="0" smtClean="0"/>
              <a:t>One chooses an occupation for its monetary and other benefits and not for its correlation with ritual purity.</a:t>
            </a:r>
          </a:p>
          <a:p>
            <a:r>
              <a:rPr lang="en-US" dirty="0" smtClean="0"/>
              <a:t>There are also other changes taking place in the caste system which need to be taken into consideration. </a:t>
            </a:r>
            <a:r>
              <a:rPr lang="en-US" b="1" dirty="0" smtClean="0"/>
              <a:t>Earlier, within a particular caste, the members were more or less equal in terms of their life style.   </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Urban Life (contd.)</a:t>
            </a: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r>
              <a:rPr lang="en-US" dirty="0" smtClean="0"/>
              <a:t>The little differences between households in terms of wealth and status were rarely expressed in terms of power. </a:t>
            </a:r>
          </a:p>
          <a:p>
            <a:r>
              <a:rPr lang="en-US" b="1" dirty="0" smtClean="0"/>
              <a:t>Today, members of a single caste are becoming increasingly differentiated among themselves in terms of their occupations, educational and income levels and lifestyles.</a:t>
            </a:r>
          </a:p>
          <a:p>
            <a:r>
              <a:rPr lang="en-US" dirty="0" smtClean="0"/>
              <a:t>With the increasing differentiation within a caste, people are increasingly marrying outside the sub-castes and often the caste as well.</a:t>
            </a:r>
          </a:p>
          <a:p>
            <a:r>
              <a:rPr lang="en-US" dirty="0" smtClean="0"/>
              <a:t>Earlier, in cohesive social groups, it was possible to find a partner from within one’s social circle. </a:t>
            </a:r>
            <a:r>
              <a:rPr lang="en-US" b="1" dirty="0" smtClean="0"/>
              <a:t>However, with mobility into the middle class, one not only looks for a partner from the same caste but from the same social class as well.</a:t>
            </a: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 of the Middle Class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middle class in the colonial period and the early years of independence was a fairly </a:t>
            </a:r>
            <a:r>
              <a:rPr lang="en-US" b="1" dirty="0" smtClean="0"/>
              <a:t>homogeneous group,</a:t>
            </a:r>
            <a:r>
              <a:rPr lang="en-US" dirty="0" smtClean="0"/>
              <a:t> urban </a:t>
            </a:r>
            <a:r>
              <a:rPr lang="en-US" dirty="0" err="1" smtClean="0"/>
              <a:t>centred</a:t>
            </a:r>
            <a:r>
              <a:rPr lang="en-US" dirty="0" smtClean="0"/>
              <a:t> with English education and mostly upper caste.</a:t>
            </a:r>
          </a:p>
          <a:p>
            <a:r>
              <a:rPr lang="en-US" dirty="0" smtClean="0"/>
              <a:t>This English-speaking, urban middle class continued to expand with increasing prosperity in the urban </a:t>
            </a:r>
            <a:r>
              <a:rPr lang="en-US" dirty="0" err="1" smtClean="0"/>
              <a:t>centres</a:t>
            </a:r>
            <a:r>
              <a:rPr lang="en-US" dirty="0" smtClean="0"/>
              <a:t>. </a:t>
            </a:r>
          </a:p>
          <a:p>
            <a:r>
              <a:rPr lang="en-US" dirty="0" smtClean="0"/>
              <a:t>However, </a:t>
            </a:r>
            <a:r>
              <a:rPr lang="en-US" b="1" dirty="0" smtClean="0"/>
              <a:t>the relatively homogeneous character of the middle class began to change with its expansion and with the emergence of new groups into the middle class.</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Rural Middle Class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defining </a:t>
            </a:r>
            <a:r>
              <a:rPr lang="en-US" b="1" dirty="0" smtClean="0"/>
              <a:t>urban-</a:t>
            </a:r>
            <a:r>
              <a:rPr lang="en-US" b="1" dirty="0" err="1" smtClean="0"/>
              <a:t>centredness</a:t>
            </a:r>
            <a:r>
              <a:rPr lang="en-US" b="1" dirty="0" smtClean="0"/>
              <a:t> of the middle class was lost </a:t>
            </a:r>
            <a:r>
              <a:rPr lang="en-US" dirty="0" smtClean="0"/>
              <a:t>with the </a:t>
            </a:r>
            <a:r>
              <a:rPr lang="en-US" b="1" dirty="0" smtClean="0"/>
              <a:t>emergence of an agrarian middle class on the heels of the Green Revolution, introduced from around the mid-1960s.</a:t>
            </a:r>
          </a:p>
          <a:p>
            <a:r>
              <a:rPr lang="en-US" dirty="0" smtClean="0"/>
              <a:t>These farmers, who constituted the new middle class, </a:t>
            </a:r>
            <a:r>
              <a:rPr lang="en-US" b="1" dirty="0" smtClean="0"/>
              <a:t>were relatively well off and they owned over 60 per cent </a:t>
            </a:r>
            <a:r>
              <a:rPr lang="en-US" dirty="0" smtClean="0"/>
              <a:t>of the total land area, though constituted only about 25 per cent of the total agrarian population.</a:t>
            </a:r>
          </a:p>
          <a:p>
            <a:r>
              <a:rPr lang="en-US" dirty="0" smtClean="0"/>
              <a:t>They were the </a:t>
            </a:r>
            <a:r>
              <a:rPr lang="en-US" b="1" dirty="0" smtClean="0"/>
              <a:t>numerous middle-level </a:t>
            </a:r>
            <a:r>
              <a:rPr lang="en-US" b="1" dirty="0" err="1" smtClean="0"/>
              <a:t>cultivationists</a:t>
            </a:r>
            <a:r>
              <a:rPr lang="en-US" b="1" dirty="0" smtClean="0"/>
              <a:t>, who had benefited the most from the </a:t>
            </a:r>
            <a:r>
              <a:rPr lang="en-US" b="1" dirty="0" err="1" smtClean="0"/>
              <a:t>Zamindari</a:t>
            </a:r>
            <a:r>
              <a:rPr lang="en-US" b="1" dirty="0" smtClean="0"/>
              <a:t> Abolition Act of 1955 and now benefited the most from the Green Revolution. </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Rural Middle Class (contd.)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Unlike the very rich farmers, </a:t>
            </a:r>
            <a:r>
              <a:rPr lang="en-US" b="1" dirty="0" smtClean="0"/>
              <a:t>they farmed the land themselves and took good care</a:t>
            </a:r>
            <a:r>
              <a:rPr lang="en-US" dirty="0" smtClean="0"/>
              <a:t> to ensure maximum produce.</a:t>
            </a:r>
          </a:p>
          <a:p>
            <a:r>
              <a:rPr lang="en-US" dirty="0" smtClean="0"/>
              <a:t>Their </a:t>
            </a:r>
            <a:r>
              <a:rPr lang="en-US" b="1" dirty="0" smtClean="0"/>
              <a:t>landholdings were large enough to generate the capital for use of new technologies </a:t>
            </a:r>
            <a:r>
              <a:rPr lang="en-US" dirty="0" smtClean="0"/>
              <a:t>such as tractors and fertilizers.</a:t>
            </a:r>
          </a:p>
          <a:p>
            <a:r>
              <a:rPr lang="en-US" b="1" dirty="0" smtClean="0"/>
              <a:t>Since they had the political power, they also manipulated the policies to benefit them.</a:t>
            </a:r>
            <a:r>
              <a:rPr lang="en-US" dirty="0" smtClean="0"/>
              <a:t> With </a:t>
            </a:r>
            <a:r>
              <a:rPr lang="en-US" dirty="0" err="1" smtClean="0"/>
              <a:t>favourable</a:t>
            </a:r>
            <a:r>
              <a:rPr lang="en-US" dirty="0" smtClean="0"/>
              <a:t> government policies such as:</a:t>
            </a:r>
          </a:p>
          <a:p>
            <a:pPr marL="571500" indent="-571500">
              <a:buFont typeface="+mj-lt"/>
              <a:buAutoNum type="romanLcPeriod"/>
            </a:pPr>
            <a:r>
              <a:rPr lang="en-US" dirty="0" smtClean="0"/>
              <a:t> </a:t>
            </a:r>
            <a:r>
              <a:rPr lang="en-US" b="1" dirty="0" smtClean="0"/>
              <a:t>subsidies in power,</a:t>
            </a:r>
            <a:r>
              <a:rPr lang="en-US" dirty="0" smtClean="0"/>
              <a:t> water, diesel and fertilizers </a:t>
            </a:r>
          </a:p>
          <a:p>
            <a:pPr marL="571500" indent="-571500">
              <a:buFont typeface="+mj-lt"/>
              <a:buAutoNum type="romanLcPeriod"/>
            </a:pPr>
            <a:r>
              <a:rPr lang="en-US" b="1" dirty="0" smtClean="0"/>
              <a:t>Relief from taxation </a:t>
            </a:r>
            <a:r>
              <a:rPr lang="en-US" dirty="0" smtClean="0"/>
              <a:t>and easy availability of credit and price supports for agricultural produce, their surplus increased.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Rural Middle Class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b="1" dirty="0" smtClean="0"/>
              <a:t>This led to diversification within agriculture </a:t>
            </a:r>
            <a:r>
              <a:rPr lang="en-US" dirty="0" smtClean="0"/>
              <a:t>and many farmers also went into </a:t>
            </a:r>
            <a:r>
              <a:rPr lang="en-US" b="1" dirty="0" smtClean="0"/>
              <a:t>dairy and poultry farming and into ancillary industries such as flour mills, sugar cooperatives, transport business</a:t>
            </a:r>
            <a:r>
              <a:rPr lang="en-US" dirty="0" smtClean="0"/>
              <a:t>, trading, and brick kilns. The consequence was the birth of an agrarian middle class.</a:t>
            </a:r>
          </a:p>
          <a:p>
            <a:r>
              <a:rPr lang="en-US" b="1" dirty="0" smtClean="0"/>
              <a:t>The power of this new political class came to be seen in 1977 with the formation of non-Congress governments. </a:t>
            </a:r>
            <a:r>
              <a:rPr lang="en-US" b="1" dirty="0" err="1" smtClean="0"/>
              <a:t>Charan</a:t>
            </a:r>
            <a:r>
              <a:rPr lang="en-US" b="1" dirty="0" smtClean="0"/>
              <a:t> Singh became one of the leaders of this agrarian middle class</a:t>
            </a:r>
            <a:r>
              <a:rPr lang="en-US" dirty="0" smtClean="0"/>
              <a:t> which was opposed to what was perceived to be the pro-urban policies of the Congress.</a:t>
            </a:r>
          </a:p>
          <a:p>
            <a:r>
              <a:rPr lang="en-US" dirty="0" smtClean="0"/>
              <a:t>The confidence that came with the new-found political power also </a:t>
            </a:r>
            <a:r>
              <a:rPr lang="en-US" b="1" dirty="0" smtClean="0"/>
              <a:t>brought a desire for consumer goods earlier seen as unnecessary for poor farmers.</a:t>
            </a: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Rural Middle Class (contd.)</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With </a:t>
            </a:r>
            <a:r>
              <a:rPr lang="en-US" b="1" dirty="0" smtClean="0"/>
              <a:t>increasing migration</a:t>
            </a:r>
            <a:r>
              <a:rPr lang="en-US" dirty="0" smtClean="0"/>
              <a:t>, both within the country and outside, from the villages, there </a:t>
            </a:r>
            <a:r>
              <a:rPr lang="en-US" b="1" dirty="0" smtClean="0"/>
              <a:t>slowly emerged a rural middle class fuelled by the remittances of migrants, which added to the already formed agrarian middle class.</a:t>
            </a:r>
          </a:p>
          <a:p>
            <a:r>
              <a:rPr lang="en-US" dirty="0" smtClean="0"/>
              <a:t>At the same time, </a:t>
            </a:r>
            <a:r>
              <a:rPr lang="en-US" b="1" dirty="0" smtClean="0"/>
              <a:t>the agrarian middle class was dominated by the upper caste and the middle castes. </a:t>
            </a:r>
            <a:r>
              <a:rPr lang="en-US" dirty="0" smtClean="0"/>
              <a:t>There was hardly an agrarian </a:t>
            </a:r>
            <a:r>
              <a:rPr lang="en-US" dirty="0" err="1" smtClean="0"/>
              <a:t>Dalit</a:t>
            </a:r>
            <a:r>
              <a:rPr lang="en-US" dirty="0" smtClean="0"/>
              <a:t> middle class for obvious reasons.</a:t>
            </a:r>
          </a:p>
          <a:p>
            <a:r>
              <a:rPr lang="en-US" dirty="0" smtClean="0"/>
              <a:t>Most </a:t>
            </a:r>
            <a:r>
              <a:rPr lang="en-US" dirty="0" err="1" smtClean="0"/>
              <a:t>Dalits</a:t>
            </a:r>
            <a:r>
              <a:rPr lang="en-US" dirty="0" smtClean="0"/>
              <a:t> were either landless or precariously marginal farmers. </a:t>
            </a:r>
            <a:r>
              <a:rPr lang="en-US" b="1" dirty="0" smtClean="0"/>
              <a:t>As a result of reservations, however, slowly a </a:t>
            </a:r>
            <a:r>
              <a:rPr lang="en-US" b="1" dirty="0" err="1" smtClean="0"/>
              <a:t>Dalit</a:t>
            </a:r>
            <a:r>
              <a:rPr lang="en-US" b="1" dirty="0" smtClean="0"/>
              <a:t> middle class emerged in the urban </a:t>
            </a:r>
            <a:r>
              <a:rPr lang="en-US" b="1" dirty="0" err="1" smtClean="0"/>
              <a:t>centres</a:t>
            </a:r>
            <a:r>
              <a:rPr lang="en-US" b="1" dirty="0" smtClean="0"/>
              <a:t>.</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Introduction (contd.)</a:t>
            </a:r>
            <a:endParaRPr lang="en-US" dirty="0"/>
          </a:p>
        </p:txBody>
      </p:sp>
      <p:sp>
        <p:nvSpPr>
          <p:cNvPr id="3" name="Content Placeholder 2"/>
          <p:cNvSpPr>
            <a:spLocks noGrp="1"/>
          </p:cNvSpPr>
          <p:nvPr>
            <p:ph idx="1"/>
          </p:nvPr>
        </p:nvSpPr>
        <p:spPr>
          <a:xfrm>
            <a:off x="228600" y="1600200"/>
            <a:ext cx="8610600" cy="5257800"/>
          </a:xfrm>
        </p:spPr>
        <p:txBody>
          <a:bodyPr>
            <a:normAutofit fontScale="92500" lnSpcReduction="20000"/>
          </a:bodyPr>
          <a:lstStyle/>
          <a:p>
            <a:r>
              <a:rPr lang="en-US" b="1" dirty="0" smtClean="0"/>
              <a:t>The size of the middle class has also changed our attitude towards the question of population,</a:t>
            </a:r>
            <a:r>
              <a:rPr lang="en-US" dirty="0" smtClean="0"/>
              <a:t> which is no longer seen as a liability but an asset.</a:t>
            </a:r>
          </a:p>
          <a:p>
            <a:r>
              <a:rPr lang="en-US" dirty="0" smtClean="0"/>
              <a:t>It has almost become a cliché to talk about how the </a:t>
            </a:r>
            <a:r>
              <a:rPr lang="en-US" b="1" dirty="0" smtClean="0"/>
              <a:t>middle class enjoys power disproportionate to its size</a:t>
            </a:r>
            <a:r>
              <a:rPr lang="en-US" dirty="0" smtClean="0"/>
              <a:t>. </a:t>
            </a:r>
            <a:r>
              <a:rPr lang="en-US" b="1" dirty="0" smtClean="0"/>
              <a:t>It had always been powerful and, from the time of independence, has set the agenda for the nation.</a:t>
            </a:r>
          </a:p>
          <a:p>
            <a:r>
              <a:rPr lang="en-US" b="1" dirty="0" smtClean="0"/>
              <a:t>It has always dominated the institutions of the judiciary, the bureaucracy and the political class itself.</a:t>
            </a:r>
            <a:r>
              <a:rPr lang="en-US" dirty="0" smtClean="0"/>
              <a:t> Thus, the middle class itself has become so huge and so powerful that it is often possible to err and forget that there is a world that exists outside. </a:t>
            </a:r>
            <a:endParaRPr lang="en-US"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Dalit</a:t>
            </a:r>
            <a:r>
              <a:rPr lang="en-US" dirty="0" smtClean="0"/>
              <a:t> Middle Class</a:t>
            </a: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r>
              <a:rPr lang="en-US" dirty="0" smtClean="0"/>
              <a:t>The </a:t>
            </a:r>
            <a:r>
              <a:rPr lang="en-US" b="1" dirty="0" smtClean="0"/>
              <a:t>Congress-dominated politics</a:t>
            </a:r>
            <a:r>
              <a:rPr lang="en-US" dirty="0" smtClean="0"/>
              <a:t> in the early decades after independence was </a:t>
            </a:r>
            <a:r>
              <a:rPr lang="en-US" b="1" dirty="0" smtClean="0"/>
              <a:t>through the political hegemony of the upper-caste-oriented middle class with the electoral support of consent of the lower castes</a:t>
            </a:r>
            <a:r>
              <a:rPr lang="en-US" dirty="0" smtClean="0"/>
              <a:t>.</a:t>
            </a:r>
          </a:p>
          <a:p>
            <a:r>
              <a:rPr lang="en-US" dirty="0" smtClean="0"/>
              <a:t>It was </a:t>
            </a:r>
            <a:r>
              <a:rPr lang="en-US" b="1" dirty="0" smtClean="0"/>
              <a:t>a peculiar caste-class situation</a:t>
            </a:r>
            <a:r>
              <a:rPr lang="en-US" dirty="0" smtClean="0"/>
              <a:t> where the upper castes functioned in politics with the self-identity of a class and the lower castes with the consciousness of their separate caste identities.</a:t>
            </a:r>
          </a:p>
          <a:p>
            <a:r>
              <a:rPr lang="en-US" dirty="0" smtClean="0"/>
              <a:t>Towards the end of the 1960s, despite tardy implementation, the affirmative policies ( for the lower castes and tribes) had created </a:t>
            </a:r>
            <a:r>
              <a:rPr lang="en-US" b="1" dirty="0" smtClean="0"/>
              <a:t>a small but significant section of individuals in lower caste groups, who, by acquiring modern education, had joined the middle class by entering the bureaucracy and other non-traditional occupations. </a:t>
            </a: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Dalit</a:t>
            </a:r>
            <a:r>
              <a:rPr lang="en-US" dirty="0" smtClean="0"/>
              <a:t> Middle Class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a:t>
            </a:r>
            <a:r>
              <a:rPr lang="en-US" b="1" dirty="0" smtClean="0"/>
              <a:t>Congress party-dominated politics of social consensus</a:t>
            </a:r>
            <a:r>
              <a:rPr lang="en-US" dirty="0" smtClean="0"/>
              <a:t>, presided over by the hegemony of an upper-caste, English-educated elite, </a:t>
            </a:r>
            <a:r>
              <a:rPr lang="en-US" b="1" dirty="0" smtClean="0"/>
              <a:t>began to crumble.</a:t>
            </a:r>
          </a:p>
          <a:p>
            <a:r>
              <a:rPr lang="en-US" b="1" dirty="0" smtClean="0"/>
              <a:t>The elite at the top could not accommodate the ever-increasing claims and pressures from different sections of the lower castes for their share of power.</a:t>
            </a:r>
          </a:p>
          <a:p>
            <a:r>
              <a:rPr lang="en-US" dirty="0" smtClean="0"/>
              <a:t>Thus, </a:t>
            </a:r>
            <a:r>
              <a:rPr lang="en-US" b="1" dirty="0" smtClean="0"/>
              <a:t>the lower castes started mobilizing politically and used such advantages collectively for entry into the middle class.</a:t>
            </a:r>
          </a:p>
          <a:p>
            <a:r>
              <a:rPr lang="en-US" dirty="0" smtClean="0"/>
              <a:t>The </a:t>
            </a:r>
            <a:r>
              <a:rPr lang="en-US" b="1" dirty="0" smtClean="0"/>
              <a:t>members of the lower castes then started acquiring the self-consciousness of belonging to the middle class</a:t>
            </a:r>
            <a:r>
              <a:rPr lang="en-US" dirty="0" smtClean="0"/>
              <a:t> and it is characterized by new lifestyles (modern consumption patterns) and ownership of consumer goods/economic assets.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Dalit</a:t>
            </a:r>
            <a:r>
              <a:rPr lang="en-US" dirty="0" smtClean="0"/>
              <a:t> Middle Class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Now </a:t>
            </a:r>
            <a:r>
              <a:rPr lang="en-US" b="1" dirty="0" smtClean="0"/>
              <a:t>members of different castes and communities, who have acquired modern education and have taken to non-traditional occupations and/or command higher income and political power, are entering the middle class.</a:t>
            </a:r>
          </a:p>
          <a:p>
            <a:r>
              <a:rPr lang="en-US" b="1" dirty="0" smtClean="0"/>
              <a:t>Individuals from different castes and communities, by entering this middle class, acquire not only economic interests and modern lifestyles but also a new self image and social identity as members of a middle class</a:t>
            </a:r>
            <a:r>
              <a:rPr lang="en-US" dirty="0" smtClean="0"/>
              <a:t>.</a:t>
            </a:r>
          </a:p>
          <a:p>
            <a:r>
              <a:rPr lang="en-US" dirty="0" smtClean="0"/>
              <a:t>When these sections of </a:t>
            </a:r>
            <a:r>
              <a:rPr lang="en-US" b="1" dirty="0" smtClean="0"/>
              <a:t>the </a:t>
            </a:r>
            <a:r>
              <a:rPr lang="en-US" b="1" dirty="0" err="1" smtClean="0"/>
              <a:t>Dalits</a:t>
            </a:r>
            <a:r>
              <a:rPr lang="en-US" b="1" dirty="0" smtClean="0"/>
              <a:t>, after entering the middle class continued to face discrimination and humiliation at the hands of the upper castes, they decided to fight for their respect and dignity.</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Dalit</a:t>
            </a:r>
            <a:r>
              <a:rPr lang="en-US" dirty="0" smtClean="0"/>
              <a:t> Middle Class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political mobilization of the Scheduled Castes in North India, for instance, led to the formation of the </a:t>
            </a:r>
            <a:r>
              <a:rPr lang="en-US" b="1" dirty="0" err="1" smtClean="0"/>
              <a:t>Bahujan</a:t>
            </a:r>
            <a:r>
              <a:rPr lang="en-US" b="1" dirty="0" smtClean="0"/>
              <a:t> </a:t>
            </a:r>
            <a:r>
              <a:rPr lang="en-US" b="1" dirty="0" err="1" smtClean="0"/>
              <a:t>Samaj</a:t>
            </a:r>
            <a:r>
              <a:rPr lang="en-US" b="1" dirty="0" smtClean="0"/>
              <a:t> Party </a:t>
            </a:r>
            <a:r>
              <a:rPr lang="en-US" dirty="0" smtClean="0"/>
              <a:t>(BSP) in 1984.</a:t>
            </a:r>
          </a:p>
          <a:p>
            <a:r>
              <a:rPr lang="en-US" dirty="0" smtClean="0"/>
              <a:t>The party was </a:t>
            </a:r>
            <a:r>
              <a:rPr lang="en-US" b="1" dirty="0" smtClean="0"/>
              <a:t>financed by the new </a:t>
            </a:r>
            <a:r>
              <a:rPr lang="en-US" b="1" dirty="0" err="1" smtClean="0"/>
              <a:t>Dalit</a:t>
            </a:r>
            <a:r>
              <a:rPr lang="en-US" b="1" dirty="0" smtClean="0"/>
              <a:t> middle class comprising mostly government servants </a:t>
            </a:r>
            <a:r>
              <a:rPr lang="en-US" dirty="0" smtClean="0"/>
              <a:t>who also took over the leadership of the party.</a:t>
            </a:r>
          </a:p>
          <a:p>
            <a:r>
              <a:rPr lang="en-US" dirty="0" smtClean="0"/>
              <a:t>Their argument was that </a:t>
            </a:r>
            <a:r>
              <a:rPr lang="en-US" b="1" dirty="0" smtClean="0"/>
              <a:t>humiliation and not economic deprivation was the main problem of the SCs and hence, greater political representation and not material advantage was the solution.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Dalit</a:t>
            </a:r>
            <a:r>
              <a:rPr lang="en-US" dirty="0" smtClean="0"/>
              <a:t> Middle Class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b="1" dirty="0" smtClean="0"/>
              <a:t>political mobilization among the lower castes had other consequences as well</a:t>
            </a:r>
            <a:r>
              <a:rPr lang="en-US" dirty="0" smtClean="0"/>
              <a:t>. It has been argued by </a:t>
            </a:r>
            <a:r>
              <a:rPr lang="en-US" b="1" dirty="0" smtClean="0"/>
              <a:t>Thomas Hansen</a:t>
            </a:r>
            <a:r>
              <a:rPr lang="en-US" dirty="0" smtClean="0"/>
              <a:t> in The Saffron Wave that </a:t>
            </a:r>
            <a:r>
              <a:rPr lang="en-US" b="1" dirty="0" smtClean="0"/>
              <a:t>this has been one of the major factors for the rise of Hindu nationalism</a:t>
            </a:r>
            <a:r>
              <a:rPr lang="en-US" dirty="0" smtClean="0"/>
              <a:t>, which articulated the anxieties of the Indian middle class in the wake of these developments.</a:t>
            </a:r>
          </a:p>
          <a:p>
            <a:r>
              <a:rPr lang="en-US" dirty="0" smtClean="0"/>
              <a:t>The fact that Hindu nationalism developed within a large and expanding middle class </a:t>
            </a:r>
            <a:r>
              <a:rPr lang="en-US" b="1" dirty="0" smtClean="0"/>
              <a:t>defied political commonsense, which sees a strong middle class as a prerequisite for a stable democracy</a:t>
            </a:r>
            <a:r>
              <a:rPr lang="en-US" dirty="0" smtClean="0"/>
              <a:t> in the postcolonial world.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Middle Class and Democracy</a:t>
            </a: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r>
              <a:rPr lang="en-US" dirty="0" smtClean="0"/>
              <a:t>The </a:t>
            </a:r>
            <a:r>
              <a:rPr lang="en-US" b="1" dirty="0" smtClean="0"/>
              <a:t>middle class has been taken as the cornerstone of a stable democracy.</a:t>
            </a:r>
            <a:r>
              <a:rPr lang="en-US" dirty="0" smtClean="0"/>
              <a:t> </a:t>
            </a:r>
            <a:r>
              <a:rPr lang="en-US" b="1" dirty="0" smtClean="0"/>
              <a:t>Seymour </a:t>
            </a:r>
            <a:r>
              <a:rPr lang="en-US" b="1" dirty="0" err="1" smtClean="0"/>
              <a:t>Lipset</a:t>
            </a:r>
            <a:r>
              <a:rPr lang="en-US" dirty="0" smtClean="0"/>
              <a:t> had made an influential proposition in 1959 that </a:t>
            </a:r>
            <a:r>
              <a:rPr lang="en-US" b="1" dirty="0" smtClean="0"/>
              <a:t>the more economically developed the country, the more successful a democracy it is.</a:t>
            </a:r>
          </a:p>
          <a:p>
            <a:r>
              <a:rPr lang="en-US" dirty="0" smtClean="0"/>
              <a:t>With </a:t>
            </a:r>
            <a:r>
              <a:rPr lang="en-US" b="1" dirty="0" smtClean="0"/>
              <a:t>political attitudes conducive to democracy which are acquired through formal education the middle class emerges as the main pro-democratic force </a:t>
            </a:r>
            <a:r>
              <a:rPr lang="en-US" dirty="0" smtClean="0"/>
              <a:t>in </a:t>
            </a:r>
            <a:r>
              <a:rPr lang="en-US" dirty="0" err="1" smtClean="0"/>
              <a:t>Lipset’s</a:t>
            </a:r>
            <a:r>
              <a:rPr lang="en-US" dirty="0" smtClean="0"/>
              <a:t> analysis and this class gains in size with socio-economic development.</a:t>
            </a:r>
          </a:p>
          <a:p>
            <a:r>
              <a:rPr lang="en-US" b="1" dirty="0" err="1" smtClean="0"/>
              <a:t>Aitzaz</a:t>
            </a:r>
            <a:r>
              <a:rPr lang="en-US" b="1" dirty="0" smtClean="0"/>
              <a:t> </a:t>
            </a:r>
            <a:r>
              <a:rPr lang="en-US" b="1" dirty="0" err="1" smtClean="0"/>
              <a:t>Ahsan</a:t>
            </a:r>
            <a:r>
              <a:rPr lang="en-US" b="1" dirty="0" smtClean="0"/>
              <a:t>,</a:t>
            </a:r>
            <a:r>
              <a:rPr lang="en-US" dirty="0" smtClean="0"/>
              <a:t> the Pakistani senator, argues that </a:t>
            </a:r>
            <a:r>
              <a:rPr lang="en-US" b="1" dirty="0" smtClean="0"/>
              <a:t>India had a strong middle class and a subordinated military, while Pakistan had a strong feudal class (also in the charge of the military)and a weak middle class </a:t>
            </a:r>
            <a:r>
              <a:rPr lang="en-US" dirty="0" smtClean="0"/>
              <a:t>at the time of Partition which explains the success of democracy in India and its failure in Pakistan.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Industrial Class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The </a:t>
            </a:r>
            <a:r>
              <a:rPr lang="en-US" b="1" dirty="0" smtClean="0"/>
              <a:t>agrarian and the </a:t>
            </a:r>
            <a:r>
              <a:rPr lang="en-US" b="1" dirty="0" err="1" smtClean="0"/>
              <a:t>Dalit</a:t>
            </a:r>
            <a:r>
              <a:rPr lang="en-US" b="1" dirty="0" smtClean="0"/>
              <a:t> middle class lacked the pedigree and upbringing of the traditional middle class though they shared the money and goods.</a:t>
            </a:r>
          </a:p>
          <a:p>
            <a:r>
              <a:rPr lang="en-US" dirty="0" smtClean="0"/>
              <a:t>Increasingly, therefore, it is </a:t>
            </a:r>
            <a:r>
              <a:rPr lang="en-US" b="1" dirty="0" smtClean="0"/>
              <a:t>this money and consumption of goods that came to define the heterogeneous middle class.</a:t>
            </a:r>
          </a:p>
          <a:p>
            <a:r>
              <a:rPr lang="en-US" dirty="0" smtClean="0"/>
              <a:t>This middle-class consumer then came to be portrayed in public discourse as the </a:t>
            </a:r>
            <a:r>
              <a:rPr lang="en-US" b="1" dirty="0" smtClean="0"/>
              <a:t>primary beneficiary of new opportunities in the wake of liberalization</a:t>
            </a:r>
            <a:r>
              <a:rPr lang="en-US" dirty="0" smtClean="0"/>
              <a:t>.</a:t>
            </a:r>
          </a:p>
          <a:p>
            <a:r>
              <a:rPr lang="en-US" dirty="0" smtClean="0"/>
              <a:t>At the same time, </a:t>
            </a:r>
            <a:r>
              <a:rPr lang="en-US" b="1" dirty="0" smtClean="0"/>
              <a:t>policies of liberalization were changing fundamentally the character of a section of the middle class into that of a transnational global class.</a:t>
            </a:r>
            <a:endParaRPr lang="en-US"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Economy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With liberalization, </a:t>
            </a:r>
            <a:r>
              <a:rPr lang="en-US" b="1" dirty="0" smtClean="0"/>
              <a:t>the services sector and the IT industry became the drivers of the economy. In the information economy, the main source of productivity lies in the accumulation of knowledge.</a:t>
            </a:r>
          </a:p>
          <a:p>
            <a:r>
              <a:rPr lang="en-US" dirty="0" smtClean="0"/>
              <a:t>The structural change in the information economy changes the </a:t>
            </a:r>
            <a:r>
              <a:rPr lang="en-US" dirty="0" err="1" smtClean="0"/>
              <a:t>labour</a:t>
            </a:r>
            <a:r>
              <a:rPr lang="en-US" dirty="0" smtClean="0"/>
              <a:t> market and there is a </a:t>
            </a:r>
            <a:r>
              <a:rPr lang="en-US" b="1" dirty="0" smtClean="0"/>
              <a:t>shift from manual </a:t>
            </a:r>
            <a:r>
              <a:rPr lang="en-US" b="1" dirty="0" err="1" smtClean="0"/>
              <a:t>labour</a:t>
            </a:r>
            <a:r>
              <a:rPr lang="en-US" b="1" dirty="0" smtClean="0"/>
              <a:t> to intellectual </a:t>
            </a:r>
            <a:r>
              <a:rPr lang="en-US" b="1" dirty="0" err="1" smtClean="0"/>
              <a:t>labour</a:t>
            </a:r>
            <a:r>
              <a:rPr lang="en-US" b="1" dirty="0" smtClean="0"/>
              <a:t>.</a:t>
            </a:r>
          </a:p>
          <a:p>
            <a:r>
              <a:rPr lang="en-US" dirty="0" smtClean="0"/>
              <a:t>In the information economy, </a:t>
            </a:r>
            <a:r>
              <a:rPr lang="en-US" b="1" dirty="0" smtClean="0"/>
              <a:t>human capital, and not physical capital, is the driver of growth</a:t>
            </a:r>
            <a:r>
              <a:rPr lang="en-US" dirty="0" smtClean="0"/>
              <a:t> unlike in the industrial economy.</a:t>
            </a:r>
          </a:p>
          <a:p>
            <a:r>
              <a:rPr lang="en-US" dirty="0" smtClean="0"/>
              <a:t>It was, therefore, </a:t>
            </a:r>
            <a:r>
              <a:rPr lang="en-US" b="1" dirty="0" smtClean="0"/>
              <a:t>the educated middle class in India, which is the cause and the effect of the boom in the Indian economy,</a:t>
            </a:r>
            <a:r>
              <a:rPr lang="en-US" dirty="0" smtClean="0"/>
              <a:t> indicated among other things by the irresistible rise of the </a:t>
            </a:r>
            <a:r>
              <a:rPr lang="en-US" dirty="0" err="1" smtClean="0"/>
              <a:t>Sensex</a:t>
            </a:r>
            <a:r>
              <a:rPr lang="en-US"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IT Industry and the IT Class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With few links to the traditional sources of business entrepreneurship or capital in the form of the large industrial houses or business communities, </a:t>
            </a:r>
            <a:r>
              <a:rPr lang="en-US" b="1" dirty="0" smtClean="0"/>
              <a:t>most software companies have been founded by trained engineers of middle-class origins.</a:t>
            </a:r>
          </a:p>
          <a:p>
            <a:r>
              <a:rPr lang="en-US" dirty="0" smtClean="0"/>
              <a:t>The middle-class origins of many of the entrepreneurs, who have drawn on the </a:t>
            </a:r>
            <a:r>
              <a:rPr lang="en-US" b="1" dirty="0" smtClean="0"/>
              <a:t>cultural capital of their higher education and social capital derived from professional experience, </a:t>
            </a:r>
            <a:r>
              <a:rPr lang="en-US" dirty="0" smtClean="0"/>
              <a:t>have lent a distinctive culture and orientation to this industry.</a:t>
            </a:r>
          </a:p>
          <a:p>
            <a:r>
              <a:rPr lang="en-US" dirty="0" smtClean="0"/>
              <a:t>The </a:t>
            </a:r>
            <a:r>
              <a:rPr lang="en-US" b="1" dirty="0" smtClean="0"/>
              <a:t>entry of multinationals into IT </a:t>
            </a:r>
            <a:r>
              <a:rPr lang="en-US" dirty="0" smtClean="0"/>
              <a:t>has helped the industry grow and, therefore, </a:t>
            </a:r>
            <a:r>
              <a:rPr lang="en-US" b="1" dirty="0" smtClean="0"/>
              <a:t>the IT class is the most vociferous in supporting globalization.</a:t>
            </a: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Software Industry and A New Transnational Capitalist Class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software industry has produced </a:t>
            </a:r>
            <a:r>
              <a:rPr lang="en-US" b="1" dirty="0" smtClean="0"/>
              <a:t>a new transnational capitalist class</a:t>
            </a:r>
            <a:r>
              <a:rPr lang="en-US" dirty="0" smtClean="0"/>
              <a:t>. With increasing mobility, </a:t>
            </a:r>
            <a:r>
              <a:rPr lang="en-US" b="1" dirty="0" smtClean="0"/>
              <a:t>Indian IT companies service global MNCs based all across the globe </a:t>
            </a:r>
            <a:r>
              <a:rPr lang="en-US" dirty="0" smtClean="0"/>
              <a:t>(25 per cent of Silicon Valley companies are funded or managed by Indians).</a:t>
            </a:r>
          </a:p>
          <a:p>
            <a:r>
              <a:rPr lang="en-US" dirty="0" smtClean="0"/>
              <a:t>Liberalization has created a </a:t>
            </a:r>
            <a:r>
              <a:rPr lang="en-US" b="1" dirty="0" smtClean="0"/>
              <a:t>sharp divide within the middle class,</a:t>
            </a:r>
            <a:r>
              <a:rPr lang="en-US" dirty="0" smtClean="0"/>
              <a:t> as segments of this group constitute the new rich in metropolitan India.</a:t>
            </a:r>
          </a:p>
          <a:p>
            <a:r>
              <a:rPr lang="en-US" dirty="0" smtClean="0"/>
              <a:t>The </a:t>
            </a:r>
            <a:r>
              <a:rPr lang="en-US" b="1" dirty="0" smtClean="0"/>
              <a:t>prosperous, urban, middle-class consumer is basically the young, urban professional working in MNCs and drawing handsome salaries</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For example, most electoral predictions going horribly wrong recently in both India as well as the USA (Donald Trump’s coming to power in the last elections unexpectedly) bear ample testimony to this</a:t>
            </a:r>
            <a:r>
              <a:rPr lang="en-US" dirty="0" smtClean="0"/>
              <a:t>.</a:t>
            </a:r>
          </a:p>
          <a:p>
            <a:r>
              <a:rPr lang="en-US" b="1" dirty="0" smtClean="0"/>
              <a:t>The </a:t>
            </a:r>
            <a:r>
              <a:rPr lang="en-US" b="1" dirty="0" smtClean="0"/>
              <a:t>middle class, in terms of its avoiding the extremities, is seen as the most desirable social location.</a:t>
            </a:r>
            <a:r>
              <a:rPr lang="en-US" dirty="0" smtClean="0"/>
              <a:t> </a:t>
            </a:r>
            <a:r>
              <a:rPr lang="en-US" b="1" dirty="0" smtClean="0"/>
              <a:t>The rich, poor and the middle class are of course relative terms</a:t>
            </a:r>
            <a:r>
              <a:rPr lang="en-US" dirty="0" smtClean="0"/>
              <a:t>-if all the poor are lifted into the middle class, what would the middle class be the middle of?</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Software Industry…(contd.)</a:t>
            </a:r>
            <a:endParaRPr lang="en-US" dirty="0"/>
          </a:p>
        </p:txBody>
      </p:sp>
      <p:sp>
        <p:nvSpPr>
          <p:cNvPr id="3" name="Content Placeholder 2"/>
          <p:cNvSpPr>
            <a:spLocks noGrp="1"/>
          </p:cNvSpPr>
          <p:nvPr>
            <p:ph idx="1"/>
          </p:nvPr>
        </p:nvSpPr>
        <p:spPr/>
        <p:txBody>
          <a:bodyPr/>
          <a:lstStyle/>
          <a:p>
            <a:r>
              <a:rPr lang="en-US" dirty="0" smtClean="0"/>
              <a:t>This new middle class working in MNCs </a:t>
            </a:r>
            <a:r>
              <a:rPr lang="en-US" b="1" dirty="0" smtClean="0"/>
              <a:t>is also a globalized middle class with consumption patterns typical of their counterparts and colleagues in the developed countries</a:t>
            </a:r>
            <a:r>
              <a:rPr lang="en-US" dirty="0" smtClean="0"/>
              <a:t>.</a:t>
            </a:r>
          </a:p>
          <a:p>
            <a:r>
              <a:rPr lang="en-US" dirty="0" smtClean="0"/>
              <a:t>Consumption so defines one that </a:t>
            </a:r>
            <a:r>
              <a:rPr lang="en-US" b="1" dirty="0" smtClean="0"/>
              <a:t>one’s transnational identity as a consumer often takes precedence over one’s identity as a citizen</a:t>
            </a:r>
            <a:r>
              <a:rPr lang="en-US" dirty="0" smtClean="0"/>
              <a:t>, which is territorially defined.</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Middle-Class Apathy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Just as the middle class has been celebrated for its consumption patterns, </a:t>
            </a:r>
            <a:r>
              <a:rPr lang="en-US" b="1" dirty="0" smtClean="0"/>
              <a:t>it has also been held to trenchant critique for its consumerist lifestyle</a:t>
            </a:r>
            <a:r>
              <a:rPr lang="en-US" dirty="0" smtClean="0"/>
              <a:t>.</a:t>
            </a:r>
          </a:p>
          <a:p>
            <a:r>
              <a:rPr lang="en-US" dirty="0" smtClean="0"/>
              <a:t>It has been </a:t>
            </a:r>
            <a:r>
              <a:rPr lang="en-US" b="1" dirty="0" smtClean="0"/>
              <a:t>accused of being indifferent to society in its obsession with consumption. The self-indulgence of the middle class is leading to a kind of insensitivity which makes it difficult to see the poverty lying around.</a:t>
            </a:r>
          </a:p>
          <a:p>
            <a:r>
              <a:rPr lang="en-US" dirty="0" smtClean="0"/>
              <a:t>Environmentalism has found many supporters from the middle class </a:t>
            </a:r>
            <a:r>
              <a:rPr lang="en-US" b="1" dirty="0" smtClean="0"/>
              <a:t>but middle-class values, particularly that of consumption, does not serve sustainable development at all. </a:t>
            </a:r>
            <a:endParaRPr lang="en-US" b="1"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Middle-Class Apathy (contd.)</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Reduction in carbon emission level requires lifestyle changes at the personal level for which the middle class is not prepared.</a:t>
            </a:r>
          </a:p>
          <a:p>
            <a:r>
              <a:rPr lang="en-US" b="1" dirty="0" smtClean="0"/>
              <a:t>Middle-class environmentalism is often directed at the consumption of the environment.</a:t>
            </a:r>
            <a:r>
              <a:rPr lang="en-US" dirty="0" smtClean="0"/>
              <a:t> The </a:t>
            </a:r>
            <a:r>
              <a:rPr lang="en-US" b="1" dirty="0" smtClean="0"/>
              <a:t>tribal populations are sought to be driven out from National Parks </a:t>
            </a:r>
            <a:r>
              <a:rPr lang="en-US" dirty="0" smtClean="0"/>
              <a:t>so that the wildlife is safe and thriving for its consumption by the middle class as tourists.</a:t>
            </a:r>
          </a:p>
          <a:p>
            <a:r>
              <a:rPr lang="en-US" dirty="0" smtClean="0"/>
              <a:t>The </a:t>
            </a:r>
            <a:r>
              <a:rPr lang="en-US" b="1" dirty="0" smtClean="0"/>
              <a:t>National Geographic and Discovery channels have also </a:t>
            </a:r>
            <a:r>
              <a:rPr lang="en-US" b="1" dirty="0" err="1" smtClean="0"/>
              <a:t>commodified</a:t>
            </a:r>
            <a:r>
              <a:rPr lang="en-US" b="1" dirty="0" smtClean="0"/>
              <a:t> this new environmentalism.</a:t>
            </a:r>
            <a:r>
              <a:rPr lang="en-US" dirty="0" smtClean="0"/>
              <a:t> </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Concluding Observations</a:t>
            </a: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20000"/>
          </a:bodyPr>
          <a:lstStyle/>
          <a:p>
            <a:r>
              <a:rPr lang="en-US" dirty="0" smtClean="0"/>
              <a:t>The </a:t>
            </a:r>
            <a:r>
              <a:rPr lang="en-US" b="1" dirty="0" smtClean="0"/>
              <a:t>middle class environmentalism is often anti-poor</a:t>
            </a:r>
            <a:r>
              <a:rPr lang="en-US" dirty="0" smtClean="0"/>
              <a:t> as would be evident from the fact that the respectability of middle-class </a:t>
            </a:r>
            <a:r>
              <a:rPr lang="en-US" dirty="0" err="1" smtClean="0"/>
              <a:t>neighbourhood</a:t>
            </a:r>
            <a:r>
              <a:rPr lang="en-US" dirty="0" smtClean="0"/>
              <a:t> depends on its </a:t>
            </a:r>
            <a:r>
              <a:rPr lang="en-US" b="1" dirty="0" smtClean="0"/>
              <a:t>lack of proximity to slums </a:t>
            </a:r>
            <a:r>
              <a:rPr lang="en-US" dirty="0" smtClean="0"/>
              <a:t>which must be cleared up to maintain clean parks for morning walks.</a:t>
            </a:r>
          </a:p>
          <a:p>
            <a:r>
              <a:rPr lang="en-US" dirty="0" smtClean="0"/>
              <a:t>The </a:t>
            </a:r>
            <a:r>
              <a:rPr lang="en-US" b="1" dirty="0" smtClean="0"/>
              <a:t>green concerns of this middle class seldom match with its consumerist and extravagant lifestyles.</a:t>
            </a:r>
          </a:p>
          <a:p>
            <a:r>
              <a:rPr lang="en-US" dirty="0" smtClean="0"/>
              <a:t>The </a:t>
            </a:r>
            <a:r>
              <a:rPr lang="en-US" b="1" dirty="0" smtClean="0"/>
              <a:t>out dated, obscurantist, patriarchal attitudes of a substantial number of members of this class are also a serious concern for a healthy society</a:t>
            </a:r>
            <a:r>
              <a:rPr lang="en-US" dirty="0" smtClean="0"/>
              <a:t>. Besides, the fact that the </a:t>
            </a:r>
            <a:r>
              <a:rPr lang="en-US" b="1" dirty="0" smtClean="0"/>
              <a:t>communal ideology is getting a solid support </a:t>
            </a:r>
            <a:r>
              <a:rPr lang="en-US" dirty="0" smtClean="0"/>
              <a:t>from these sections is also a major worry.</a:t>
            </a:r>
          </a:p>
          <a:p>
            <a:r>
              <a:rPr lang="en-US" dirty="0" smtClean="0"/>
              <a:t>Nevertheless, </a:t>
            </a:r>
            <a:r>
              <a:rPr lang="en-US" b="1" dirty="0" smtClean="0"/>
              <a:t>progress and prosperity of society would largely depend on reshaping and strengthening of this middle.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Emergence of the Middle Class in India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middle class in India came into being with the </a:t>
            </a:r>
            <a:r>
              <a:rPr lang="en-US" b="1" dirty="0" smtClean="0"/>
              <a:t>felt need by the colonial rulers to create a native elite in its own image for the colonial administration of the country.</a:t>
            </a:r>
          </a:p>
          <a:p>
            <a:r>
              <a:rPr lang="en-US" dirty="0" smtClean="0"/>
              <a:t>Thus, </a:t>
            </a:r>
            <a:r>
              <a:rPr lang="en-US" b="1" dirty="0" smtClean="0"/>
              <a:t>the middle class did not emerge with industrialization as in England</a:t>
            </a:r>
            <a:r>
              <a:rPr lang="en-US" dirty="0" smtClean="0"/>
              <a:t> but with the need for colonial administrators. To quote </a:t>
            </a:r>
            <a:r>
              <a:rPr lang="en-US" b="1" dirty="0" smtClean="0"/>
              <a:t>Lord Macaulay</a:t>
            </a:r>
            <a:r>
              <a:rPr lang="en-US" dirty="0" smtClean="0"/>
              <a:t> in his ‘Minute on Indian Education’ in 1835, </a:t>
            </a:r>
            <a:r>
              <a:rPr lang="en-US" b="1" dirty="0" smtClean="0"/>
              <a:t>‘We must at present do our best to form a class, who may be interpreters between us and the millions we govern; a class of persons, Indian in blood and </a:t>
            </a:r>
            <a:r>
              <a:rPr lang="en-US" b="1" dirty="0" err="1" smtClean="0"/>
              <a:t>colour</a:t>
            </a:r>
            <a:r>
              <a:rPr lang="en-US" b="1" dirty="0" smtClean="0"/>
              <a:t>, but English in taste, in opinions, in morals, and in intellect’. </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Emergence of the…(contd.)</a:t>
            </a:r>
            <a:endParaRPr lang="en-US" dirty="0"/>
          </a:p>
        </p:txBody>
      </p:sp>
      <p:sp>
        <p:nvSpPr>
          <p:cNvPr id="3" name="Content Placeholder 2"/>
          <p:cNvSpPr>
            <a:spLocks noGrp="1"/>
          </p:cNvSpPr>
          <p:nvPr>
            <p:ph idx="1"/>
          </p:nvPr>
        </p:nvSpPr>
        <p:spPr/>
        <p:txBody>
          <a:bodyPr>
            <a:normAutofit fontScale="85000" lnSpcReduction="10000"/>
          </a:bodyPr>
          <a:lstStyle/>
          <a:p>
            <a:r>
              <a:rPr lang="en-US" b="1" dirty="0" err="1" smtClean="0"/>
              <a:t>Partha</a:t>
            </a:r>
            <a:r>
              <a:rPr lang="en-US" b="1" dirty="0" smtClean="0"/>
              <a:t> </a:t>
            </a:r>
            <a:r>
              <a:rPr lang="en-US" b="1" dirty="0" err="1" smtClean="0"/>
              <a:t>Chatterjee</a:t>
            </a:r>
            <a:r>
              <a:rPr lang="en-US" b="1" dirty="0" smtClean="0"/>
              <a:t> argues that the Indian middle class in the colonial context had a paradoxical position. The middle class was culturally invented through colonial English education, yet structurally limited as it lacked a basis for economic expansion in the context of colonial economic control.</a:t>
            </a:r>
          </a:p>
          <a:p>
            <a:r>
              <a:rPr lang="en-US" dirty="0" smtClean="0"/>
              <a:t>So, it was never a bourgeoisie as in the West. Hence, </a:t>
            </a:r>
            <a:r>
              <a:rPr lang="en-US" b="1" dirty="0" smtClean="0"/>
              <a:t>it was not a fundamental class in </a:t>
            </a:r>
            <a:r>
              <a:rPr lang="en-US" b="1" dirty="0" err="1" smtClean="0"/>
              <a:t>Chatterjee’s</a:t>
            </a:r>
            <a:r>
              <a:rPr lang="en-US" b="1" dirty="0" smtClean="0"/>
              <a:t> opinion as it made no attempts at social transformation.</a:t>
            </a:r>
          </a:p>
          <a:p>
            <a:r>
              <a:rPr lang="en-US" dirty="0" smtClean="0"/>
              <a:t>In fact, the </a:t>
            </a:r>
            <a:r>
              <a:rPr lang="en-US" b="1" dirty="0" smtClean="0"/>
              <a:t>existing social structure mutated itself</a:t>
            </a:r>
            <a:r>
              <a:rPr lang="en-US" dirty="0" smtClean="0"/>
              <a:t> to constitute the new middle class.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Emergence of the…(contd.)</a:t>
            </a:r>
            <a:endParaRPr lang="en-US" dirty="0"/>
          </a:p>
        </p:txBody>
      </p:sp>
      <p:sp>
        <p:nvSpPr>
          <p:cNvPr id="3" name="Content Placeholder 2"/>
          <p:cNvSpPr>
            <a:spLocks noGrp="1"/>
          </p:cNvSpPr>
          <p:nvPr>
            <p:ph idx="1"/>
          </p:nvPr>
        </p:nvSpPr>
        <p:spPr/>
        <p:txBody>
          <a:bodyPr/>
          <a:lstStyle/>
          <a:p>
            <a:r>
              <a:rPr lang="en-US" dirty="0" smtClean="0"/>
              <a:t>The requirement of English education for entry into the hallowed circle of the middle class meant that </a:t>
            </a:r>
            <a:r>
              <a:rPr lang="en-US" b="1" dirty="0" smtClean="0"/>
              <a:t>the upper-caste Indian with traditional access to education could exploit the opportunities and become the middle class. In the process, it acquired a class identity without losing its caste moorings.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Implications of an Upper-caste Becoming Middle Class </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middle class that emerged in the Presidency towns in the colonial period was </a:t>
            </a:r>
            <a:r>
              <a:rPr lang="en-US" b="1" dirty="0" smtClean="0"/>
              <a:t>classical in its cultural preferences, both classical </a:t>
            </a:r>
            <a:r>
              <a:rPr lang="en-US" b="1" dirty="0" err="1" smtClean="0"/>
              <a:t>Sanskritic</a:t>
            </a:r>
            <a:r>
              <a:rPr lang="en-US" b="1" dirty="0" smtClean="0"/>
              <a:t> because of its </a:t>
            </a:r>
            <a:r>
              <a:rPr lang="en-US" b="1" dirty="0" err="1" smtClean="0"/>
              <a:t>Brahminical</a:t>
            </a:r>
            <a:r>
              <a:rPr lang="en-US" b="1" dirty="0" smtClean="0"/>
              <a:t> origins, and upper-class Western because of education.</a:t>
            </a:r>
          </a:p>
          <a:p>
            <a:r>
              <a:rPr lang="en-US" b="1" dirty="0" smtClean="0"/>
              <a:t>It had distaste for the popular and the folk</a:t>
            </a:r>
            <a:r>
              <a:rPr lang="en-US" dirty="0" smtClean="0"/>
              <a:t> in both the Indian and the English traditions. That is how </a:t>
            </a:r>
            <a:r>
              <a:rPr lang="en-US" b="1" dirty="0" smtClean="0"/>
              <a:t>indigenous, popular, cultural forms such as the </a:t>
            </a:r>
            <a:r>
              <a:rPr lang="en-US" b="1" i="1" dirty="0" err="1" smtClean="0"/>
              <a:t>nautanki</a:t>
            </a:r>
            <a:r>
              <a:rPr lang="en-US" b="1" dirty="0" smtClean="0"/>
              <a:t> and </a:t>
            </a:r>
            <a:r>
              <a:rPr lang="en-US" b="1" i="1" dirty="0" err="1" smtClean="0"/>
              <a:t>jatra</a:t>
            </a:r>
            <a:r>
              <a:rPr lang="en-US" b="1" i="1" dirty="0" smtClean="0"/>
              <a:t> </a:t>
            </a:r>
            <a:r>
              <a:rPr lang="en-US" b="1" dirty="0" smtClean="0"/>
              <a:t>acquired pejorative values,</a:t>
            </a:r>
            <a:r>
              <a:rPr lang="en-US" dirty="0" smtClean="0"/>
              <a:t> which continues even today.</a:t>
            </a:r>
          </a:p>
          <a:p>
            <a:r>
              <a:rPr lang="en-US" dirty="0" smtClean="0"/>
              <a:t>More significantly, the upper-caste location of the original Indian middle class led to the </a:t>
            </a:r>
            <a:r>
              <a:rPr lang="en-US" b="1" dirty="0" smtClean="0"/>
              <a:t>retention of their traditional roles in the social hierarchies, where the upper caste engaged itself with education and disengaged itself with any form of physical </a:t>
            </a:r>
            <a:r>
              <a:rPr lang="en-US" b="1" dirty="0" err="1" smtClean="0"/>
              <a:t>labour</a:t>
            </a:r>
            <a:r>
              <a:rPr lang="en-US" b="1" dirty="0" smtClean="0"/>
              <a:t>.</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an…(contd.)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The </a:t>
            </a:r>
            <a:r>
              <a:rPr lang="en-US" b="1" dirty="0" smtClean="0"/>
              <a:t>failure to acknowledge this distinctiveness of the Indian middle class has been a major problem in city planning as well</a:t>
            </a:r>
            <a:r>
              <a:rPr lang="en-US" dirty="0" smtClean="0"/>
              <a:t>. The cities of India are very different from the cities of the West on which they are modeled.</a:t>
            </a:r>
          </a:p>
          <a:p>
            <a:r>
              <a:rPr lang="en-US" dirty="0" smtClean="0"/>
              <a:t>The cities are of course for the civilized people or, in other words, for the middle class. </a:t>
            </a:r>
            <a:r>
              <a:rPr lang="en-US" b="1" dirty="0" smtClean="0"/>
              <a:t>In modeling our cities on the West, we, however, forget that the urban middle class in the West does not depend on the kind of domestic help the middle class in India does.</a:t>
            </a:r>
          </a:p>
          <a:p>
            <a:r>
              <a:rPr lang="en-US" b="1" dirty="0" smtClean="0"/>
              <a:t>The urban poor are indispensable to the urban middle class in India</a:t>
            </a:r>
            <a:r>
              <a:rPr lang="en-US" dirty="0" smtClean="0"/>
              <a:t>. Yet, the city is never planned with the slum in mind and a </a:t>
            </a:r>
            <a:r>
              <a:rPr lang="en-US" b="1" dirty="0" smtClean="0"/>
              <a:t>slum always has an illegitimate birth.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an…(contd.)</a:t>
            </a:r>
            <a:endParaRPr lang="en-US" dirty="0"/>
          </a:p>
        </p:txBody>
      </p:sp>
      <p:sp>
        <p:nvSpPr>
          <p:cNvPr id="3" name="Content Placeholder 2"/>
          <p:cNvSpPr>
            <a:spLocks noGrp="1"/>
          </p:cNvSpPr>
          <p:nvPr>
            <p:ph idx="1"/>
          </p:nvPr>
        </p:nvSpPr>
        <p:spPr/>
        <p:txBody>
          <a:bodyPr/>
          <a:lstStyle/>
          <a:p>
            <a:r>
              <a:rPr lang="en-US" dirty="0" smtClean="0"/>
              <a:t>In each city, therefore, there is also what the </a:t>
            </a:r>
            <a:r>
              <a:rPr lang="en-US" b="1" dirty="0" smtClean="0"/>
              <a:t>architect Jai </a:t>
            </a:r>
            <a:r>
              <a:rPr lang="en-US" b="1" dirty="0" err="1" smtClean="0"/>
              <a:t>Sen</a:t>
            </a:r>
            <a:r>
              <a:rPr lang="en-US" b="1" dirty="0" smtClean="0"/>
              <a:t> calls ‘the unintended city’,</a:t>
            </a:r>
            <a:r>
              <a:rPr lang="en-US" dirty="0" smtClean="0"/>
              <a:t> which the city cannot do without, and which, in cities like Bombay and Calcutta, houses the majority of the population.</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1133</TotalTime>
  <Words>3464</Words>
  <Application>Microsoft Office PowerPoint</Application>
  <PresentationFormat>On-screen Show (4:3)</PresentationFormat>
  <Paragraphs>130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Introduction</vt:lpstr>
      <vt:lpstr>Introduction (contd.)</vt:lpstr>
      <vt:lpstr>Introduction (contd.)</vt:lpstr>
      <vt:lpstr>Emergence of the Middle Class in India</vt:lpstr>
      <vt:lpstr>Emergence of the…(contd.)</vt:lpstr>
      <vt:lpstr>Emergence of the…(contd.)</vt:lpstr>
      <vt:lpstr>Implications of an Upper-caste Becoming Middle Class </vt:lpstr>
      <vt:lpstr>Implications of an…(contd.)</vt:lpstr>
      <vt:lpstr>Implications of an…(contd.)</vt:lpstr>
      <vt:lpstr>Dominant Role of the Middle Class in the Political Domain</vt:lpstr>
      <vt:lpstr>Both Upper-caste and Middle-class Identity</vt:lpstr>
      <vt:lpstr>Both Upper-caste…(contd.)</vt:lpstr>
      <vt:lpstr>Changes in Urban Life</vt:lpstr>
      <vt:lpstr>Changes in Urban Life (contd.)</vt:lpstr>
      <vt:lpstr>Expansion of the Middle Class</vt:lpstr>
      <vt:lpstr>The Rural Middle Class</vt:lpstr>
      <vt:lpstr>The Rural Middle Class (contd.)</vt:lpstr>
      <vt:lpstr>The Rural Middle Class (contd.)</vt:lpstr>
      <vt:lpstr>The Rural Middle Class (contd.)</vt:lpstr>
      <vt:lpstr>The Dalit Middle Class</vt:lpstr>
      <vt:lpstr>The Dalit Middle Class (contd.)</vt:lpstr>
      <vt:lpstr>The Dalit Middle Class (contd.)</vt:lpstr>
      <vt:lpstr>The Dalit Middle Class (contd.)</vt:lpstr>
      <vt:lpstr>The Dalit Middle Class (contd.)</vt:lpstr>
      <vt:lpstr>The Middle Class and Democracy</vt:lpstr>
      <vt:lpstr>The New Industrial Class</vt:lpstr>
      <vt:lpstr>Information Economy</vt:lpstr>
      <vt:lpstr>The IT Industry and the IT Class</vt:lpstr>
      <vt:lpstr>The Software Industry and A New Transnational Capitalist Class</vt:lpstr>
      <vt:lpstr>The Software Industry…(contd.)</vt:lpstr>
      <vt:lpstr>Middle-Class Apathy</vt:lpstr>
      <vt:lpstr>Middle-Class Apathy (contd.)</vt:lpstr>
      <vt:lpstr>Concluding Observations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Superman</dc:creator>
  <cp:lastModifiedBy>hp</cp:lastModifiedBy>
  <cp:revision>137</cp:revision>
  <dcterms:created xsi:type="dcterms:W3CDTF">2006-08-16T00:00:00Z</dcterms:created>
  <dcterms:modified xsi:type="dcterms:W3CDTF">2022-02-10T08:28:35Z</dcterms:modified>
</cp:coreProperties>
</file>