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E9238D-746E-472E-9F28-ED2937BC11C7}" type="datetimeFigureOut">
              <a:rPr lang="en-US" smtClean="0"/>
              <a:pPr/>
              <a:t>4/23/2021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538E49-DDAA-4AB8-9769-B29B7252B8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538E49-DDAA-4AB8-9769-B29B7252B871}"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Feminism in itself has many voices wherein different schools of thought trace different reasons and remedies for subjugation of women. Some like post-modernist feminists challenge the sex-gender distinction and propose that both are products of social-cultural discourses. </a:t>
            </a:r>
          </a:p>
          <a:p>
            <a:r>
              <a:rPr lang="en-US" dirty="0" smtClean="0"/>
              <a:t>On the other hand, some like radical feminists feel that sex-gender differences are essential and the feminine features must be revalued by the feminists to challenge the devaluation of them by patriarchy.</a:t>
            </a:r>
          </a:p>
          <a:p>
            <a:r>
              <a:rPr lang="en-US" dirty="0" smtClean="0"/>
              <a:t> The work of Friedrich Engels, the book </a:t>
            </a:r>
            <a:r>
              <a:rPr lang="en-US" i="1" dirty="0" smtClean="0"/>
              <a:t>The Origin of the Family, Private Property and the State</a:t>
            </a:r>
            <a:r>
              <a:rPr lang="en-US" dirty="0" smtClean="0"/>
              <a:t> (1884) is a landmark in tracing the reasons for subjugation of women.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Intersectionality</a:t>
            </a:r>
            <a:r>
              <a:rPr lang="en-US" dirty="0" smtClean="0"/>
              <a:t> of Class and Gender</a:t>
            </a:r>
            <a:endParaRPr lang="en-US" dirty="0"/>
          </a:p>
        </p:txBody>
      </p:sp>
      <p:sp>
        <p:nvSpPr>
          <p:cNvPr id="3" name="Content Placeholder 2"/>
          <p:cNvSpPr>
            <a:spLocks noGrp="1"/>
          </p:cNvSpPr>
          <p:nvPr>
            <p:ph idx="1"/>
          </p:nvPr>
        </p:nvSpPr>
        <p:spPr/>
        <p:txBody>
          <a:bodyPr/>
          <a:lstStyle/>
          <a:p>
            <a:r>
              <a:rPr lang="en-US" smtClean="0"/>
              <a:t>In the </a:t>
            </a:r>
            <a:r>
              <a:rPr lang="en-US" dirty="0" smtClean="0"/>
              <a:t>theory of class and gender as propounded by Kollontai, she was much ahead of her times to see the intersections of class and gender. There is a vital lesson for India here as India has failed to witness any unified feminist movement for interests of women are divided on the basis of caste, class, region, religion and ethnicity.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r>
              <a:rPr lang="en-US" dirty="0" smtClean="0"/>
              <a:t>Marriage and Problem of the Family</a:t>
            </a:r>
            <a:br>
              <a:rPr lang="en-US" dirty="0" smtClean="0"/>
            </a:b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10000"/>
          </a:bodyPr>
          <a:lstStyle/>
          <a:p>
            <a:r>
              <a:rPr lang="en-US" dirty="0" smtClean="0"/>
              <a:t>Family, According to Kollontai, is the basic foundation for liberation of women.  Kollontai highlighted the fact that outmoded and oppressive chains of family structure will make political and economic freedoms/rights meaningless.</a:t>
            </a:r>
          </a:p>
          <a:p>
            <a:r>
              <a:rPr lang="en-US" dirty="0" smtClean="0"/>
              <a:t> So the real change has to begin at the family level. Women are oppressed in the family at three levels- as a person, as a wife and as a mother. </a:t>
            </a:r>
          </a:p>
          <a:p>
            <a:r>
              <a:rPr lang="en-US" dirty="0" smtClean="0"/>
              <a:t>The husband exploits the wife economically, morally and physically. It is a reality for bourgeois and proletariat women. Legal (civil, criminal and personal laws) or societal (customs, traditions and public opinion) tools or both may be used for the purpose.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‘Free Love’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Alexandra Kollontai propagated ‘free love’ in a non-patriarchal communist society. Kollontai argued that in a patriarchal bourgeois society a woman is measured in binaries of wife and whore.</a:t>
            </a:r>
          </a:p>
          <a:p>
            <a:r>
              <a:rPr lang="en-US" dirty="0" smtClean="0"/>
              <a:t> If she is economically and emotionally dependent on one man and delivers sexual and otherwise services without pay to one man, then she is called a dedicated wife.</a:t>
            </a:r>
          </a:p>
          <a:p>
            <a:r>
              <a:rPr lang="en-US" dirty="0" smtClean="0"/>
              <a:t> If she challenges these exploitations and ‘dares to love’ without orders and chains, then it leads to the burden on that woman to take care of children alone and unaided.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Proletariat Woman Vs Bourgeois Woman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 the other hand, another option to women is to be economically independent by charging for one’s sexual and otherwise services to, not one man, but to many men. Then she will be called and seen derogatively as a whore.</a:t>
            </a:r>
          </a:p>
          <a:p>
            <a:r>
              <a:rPr lang="en-US" dirty="0" smtClean="0"/>
              <a:t> In this respect also a proletariat woman’s experiment with ‘free love’ will prove to be more costly for her than that for her bourgeois counterpart. She will be seen as morally corrupt and an easily available product for bourgeois men without any bargaining power. On the contrary it is more acceptable to a bourgeois woman.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Communism of Family and Property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Kollontai demanded that women should be relieved of dependence on husband and capital. Like Plato she is also proposing communism of family and property. </a:t>
            </a:r>
          </a:p>
          <a:p>
            <a:r>
              <a:rPr lang="en-US" dirty="0" smtClean="0"/>
              <a:t>Like Plato Kollontai also visualized a society where the existence of individual family units based on paternity will end. </a:t>
            </a:r>
          </a:p>
          <a:p>
            <a:r>
              <a:rPr lang="en-US" dirty="0" smtClean="0"/>
              <a:t>Sexual union has to be free for both sexes. Such unions can be multiple with multiple partners in the lifetime of a person. </a:t>
            </a:r>
          </a:p>
          <a:p>
            <a:r>
              <a:rPr lang="en-US" dirty="0" smtClean="0"/>
              <a:t>Both partners are economically independent and they must equally contribute to productive and reproductive roles in the society.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State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responsibility to provide food, clothing and education (basically child-rearing and care) of children born out of such sexual union should be that of the state. </a:t>
            </a:r>
          </a:p>
          <a:p>
            <a:r>
              <a:rPr lang="en-US" dirty="0" smtClean="0"/>
              <a:t>Kollontai perceived the state crèche as a tool to ensure this task. Kollontai also spoke about maternity protection and insurance. She emphasized that a woman must get sixteen weeks of break, eight before and eight after the birth of the child. </a:t>
            </a:r>
          </a:p>
          <a:p>
            <a:r>
              <a:rPr lang="en-US" dirty="0" smtClean="0"/>
              <a:t>Kollontai was very critical of the fundamental principles of Soviet morality which was the marginality of the sexual question. Kollontai challenged the hostility of orthodox Marxism to psychological and sexual issues and its emphasis on the need for disciplined and responsible family sex.</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Legislations by Kollontai</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Kollontai as part of the new revolutionary government drafted several decrees to help women overcome domestic slavery and expand their horizons. </a:t>
            </a:r>
          </a:p>
          <a:p>
            <a:r>
              <a:rPr lang="en-US" dirty="0" smtClean="0"/>
              <a:t>She drafted decrees which nationalized pre-natal care of mothers, provided for well-appointed communal kitchens and childcare </a:t>
            </a:r>
            <a:r>
              <a:rPr lang="en-US" dirty="0" err="1" smtClean="0"/>
              <a:t>centres</a:t>
            </a:r>
            <a:r>
              <a:rPr lang="en-US" dirty="0" smtClean="0"/>
              <a:t>. </a:t>
            </a:r>
          </a:p>
          <a:p>
            <a:r>
              <a:rPr lang="en-US" dirty="0" smtClean="0"/>
              <a:t>She also drafted egalitarian marriage laws and announced that the state would invest in the equal education of women. </a:t>
            </a:r>
          </a:p>
          <a:p>
            <a:r>
              <a:rPr lang="en-US" dirty="0" smtClean="0"/>
              <a:t>Kollontai firmly believed that after the Bolshevik Revolution of 1917 women subjugation would not be automatically solved. Therefore, special legislations in this direction were required.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Legislations…(contd.)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She wanted to write off rules of ‘economic dependence’, ‘domestic slavery’ and ‘culture of love and sexuality’ propagated by patriarchy. </a:t>
            </a:r>
          </a:p>
          <a:p>
            <a:r>
              <a:rPr lang="en-US" dirty="0" smtClean="0"/>
              <a:t>Women today are fighting for expression of sexual desire as a fundamental right  and they are seeking accountability from their employers, both private and public, to provide maternity and child-care benefits. </a:t>
            </a:r>
          </a:p>
          <a:p>
            <a:r>
              <a:rPr lang="en-US" dirty="0" smtClean="0"/>
              <a:t>This is happening all over the world. In India the Maternity Benefit Act 2017 also highlighted and extended maternity leave benefits from 12 weeks to 26 weeks is a case in point.</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Maternity Benefit Act 2017 (India)</a:t>
            </a:r>
            <a:endParaRPr lang="en-US" dirty="0"/>
          </a:p>
        </p:txBody>
      </p:sp>
      <p:sp>
        <p:nvSpPr>
          <p:cNvPr id="3" name="Content Placeholder 2"/>
          <p:cNvSpPr>
            <a:spLocks noGrp="1"/>
          </p:cNvSpPr>
          <p:nvPr>
            <p:ph idx="1"/>
          </p:nvPr>
        </p:nvSpPr>
        <p:spPr/>
        <p:txBody>
          <a:bodyPr/>
          <a:lstStyle/>
          <a:p>
            <a:r>
              <a:rPr lang="en-US" dirty="0" smtClean="0"/>
              <a:t>But the implementation part of these provisions is a major challenge in India notwithstanding the fact that at least enactment of a law is a stepping stone towards greater gender equality in future.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Kollontai and Contemporary Society</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relevance of Alexandra Kollontai and her ideas has increased over the years as strengthening of capitalist and patriarchal forces in most parts of the world is a reality of our times. </a:t>
            </a:r>
          </a:p>
          <a:p>
            <a:r>
              <a:rPr lang="en-US" dirty="0" smtClean="0"/>
              <a:t>Kollontai’s insight of interconnections between political rights, sexual rights and economic rights in ensuring true equality is invaluable. </a:t>
            </a:r>
          </a:p>
          <a:p>
            <a:r>
              <a:rPr lang="en-US" dirty="0" smtClean="0"/>
              <a:t>In our times the practice of having a women’s wing in every political party or organization can be traced to the ideas of Alexandra Kollontai.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Subjugation of Women: Engels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According to Engels primitive society exhibited egalitarian social and sexual relations based on collective production and community ownership of property. </a:t>
            </a:r>
          </a:p>
          <a:p>
            <a:r>
              <a:rPr lang="en-US" dirty="0" smtClean="0"/>
              <a:t>With division of social classes, private property and the monogamous heterosexual marriage headed by a male became the norm. </a:t>
            </a:r>
          </a:p>
          <a:p>
            <a:r>
              <a:rPr lang="en-US" dirty="0" smtClean="0"/>
              <a:t>Increase in wealth gave more status to the man in the family and provided the stimulus to overthrow the traditional order of matrilineal inheritance to establish the institution of </a:t>
            </a:r>
            <a:r>
              <a:rPr lang="en-US" dirty="0" err="1" smtClean="0"/>
              <a:t>patriliny</a:t>
            </a:r>
            <a:r>
              <a:rPr lang="en-US" dirty="0" smtClean="0"/>
              <a:t>. </a:t>
            </a:r>
          </a:p>
          <a:p>
            <a:pPr>
              <a:buNone/>
            </a:pPr>
            <a:r>
              <a:rPr lang="en-US" dirty="0" smtClean="0"/>
              <a:t>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Kollontai and…(contd.)</a:t>
            </a:r>
            <a:endParaRPr lang="en-US" dirty="0"/>
          </a:p>
        </p:txBody>
      </p:sp>
      <p:sp>
        <p:nvSpPr>
          <p:cNvPr id="3" name="Content Placeholder 2"/>
          <p:cNvSpPr>
            <a:spLocks noGrp="1"/>
          </p:cNvSpPr>
          <p:nvPr>
            <p:ph idx="1"/>
          </p:nvPr>
        </p:nvSpPr>
        <p:spPr/>
        <p:txBody>
          <a:bodyPr>
            <a:normAutofit fontScale="92500"/>
          </a:bodyPr>
          <a:lstStyle/>
          <a:p>
            <a:r>
              <a:rPr lang="en-US" dirty="0" smtClean="0"/>
              <a:t>Her contribution to feminism to perceive ‘personal as political’ cannot be ignored either. </a:t>
            </a:r>
          </a:p>
          <a:p>
            <a:r>
              <a:rPr lang="en-US" dirty="0" smtClean="0"/>
              <a:t>However, sexual/gender equality at the personal level is the toughest and a long-drawn struggle for feminists across the world.</a:t>
            </a:r>
          </a:p>
          <a:p>
            <a:r>
              <a:rPr lang="en-US" dirty="0" smtClean="0"/>
              <a:t>The contribution of Alexandra Kollontai in the contemporary world could be measured through two main areas: </a:t>
            </a:r>
            <a:r>
              <a:rPr lang="en-US" dirty="0" err="1" smtClean="0"/>
              <a:t>i</a:t>
            </a:r>
            <a:r>
              <a:rPr lang="en-US" dirty="0" smtClean="0"/>
              <a:t>) Production and ii) Reproduction.</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Most Marxist scholars equated production with ‘public’. It was ignored that women played crucial and caring roles in households to produce the necessities of life.</a:t>
            </a:r>
          </a:p>
          <a:p>
            <a:r>
              <a:rPr lang="en-US" dirty="0" smtClean="0"/>
              <a:t> Today, there is an increasing awareness and realization on the part of women that they are equal to their husbands and have every right to live a dignified life. </a:t>
            </a:r>
          </a:p>
          <a:p>
            <a:r>
              <a:rPr lang="en-US" dirty="0" smtClean="0"/>
              <a:t>The state has passed legislations to establish equal worth of women at home which was never the case earlier. The state legislated only on public matters earlier.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lvl="0"/>
            <a:r>
              <a:rPr lang="en-US" dirty="0" smtClean="0"/>
              <a:t>In India the passing of the ‘Protection of Women from Domestic Violence Act’ in 2005 symbolizes the state’s intervention to end sexual, emotional, psychological and economic exploitation of women at home. </a:t>
            </a:r>
          </a:p>
          <a:p>
            <a:pPr lvl="0"/>
            <a:r>
              <a:rPr lang="en-US" dirty="0" smtClean="0"/>
              <a:t>But the exploitation still persists in patriarchal societies as the work done by women at home is invisible and unpaid.</a:t>
            </a:r>
          </a:p>
          <a:p>
            <a:r>
              <a:rPr lang="en-US" dirty="0" smtClean="0"/>
              <a:t>The increasing number of women working outside home could be another change in the understanding of production. </a:t>
            </a:r>
          </a:p>
          <a:p>
            <a:r>
              <a:rPr lang="en-US" dirty="0" smtClean="0"/>
              <a:t>It must be noted here that the number of working women are more in unorganized and unskilled work and therefore official data fail to capture the true contribution of women in production.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positive trend can also be seen in recent times in women claiming their rights as workers. The case of the formation of the National Domestic Workers’ Federation to vocalize demands of women workers is significant. </a:t>
            </a:r>
          </a:p>
          <a:p>
            <a:r>
              <a:rPr lang="en-US" dirty="0" smtClean="0"/>
              <a:t>There are also associations like Durbar </a:t>
            </a:r>
            <a:r>
              <a:rPr lang="en-US" dirty="0" err="1" smtClean="0"/>
              <a:t>Mahila</a:t>
            </a:r>
            <a:r>
              <a:rPr lang="en-US" dirty="0" smtClean="0"/>
              <a:t> </a:t>
            </a:r>
            <a:r>
              <a:rPr lang="en-US" dirty="0" err="1" smtClean="0"/>
              <a:t>Samanwaya</a:t>
            </a:r>
            <a:r>
              <a:rPr lang="en-US" dirty="0" smtClean="0"/>
              <a:t> Committee which have been formed recently to demand a dignified livelihood for women engaging in sex work. </a:t>
            </a:r>
          </a:p>
          <a:p>
            <a:r>
              <a:rPr lang="en-US" dirty="0" smtClean="0"/>
              <a:t>Such workers as engaged in domestic work or sex work were traditionally neglected as they were not seen as contributors/producers.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Even in the visible workers’ category women workers have expressed their unhappiness with patriarchal trade unions in representing their issues.  For example, the women workers in tea plantations of </a:t>
            </a:r>
            <a:r>
              <a:rPr lang="en-US" dirty="0" err="1" smtClean="0"/>
              <a:t>Munnar</a:t>
            </a:r>
            <a:r>
              <a:rPr lang="en-US" dirty="0" smtClean="0"/>
              <a:t>, Kerala, have expressed such unhappiness.</a:t>
            </a:r>
          </a:p>
          <a:p>
            <a:r>
              <a:rPr lang="en-US" dirty="0" smtClean="0"/>
              <a:t>The European understanding of production being an exclusive public terrain task cannot be applicable to non-European societies. For example, in India, especially in agrarian production </a:t>
            </a:r>
            <a:r>
              <a:rPr lang="en-US" dirty="0" err="1" smtClean="0"/>
              <a:t>centres</a:t>
            </a:r>
            <a:r>
              <a:rPr lang="en-US" dirty="0" smtClean="0"/>
              <a:t>, the household is a focal point of production. </a:t>
            </a:r>
          </a:p>
          <a:p>
            <a:r>
              <a:rPr lang="en-US" dirty="0" smtClean="0"/>
              <a:t>From sowing of seeds to harvesting, at every step all members of family participate. Thus participation in production cannot be confined to only when one steps outside the household.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and Post-liberalization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Even today the public domain is seen as the men’s domain. According to the World Bank Report of April 2017 only 27 per cent of Indian women are in the </a:t>
            </a:r>
            <a:r>
              <a:rPr lang="en-US" dirty="0" err="1" smtClean="0"/>
              <a:t>labour</a:t>
            </a:r>
            <a:r>
              <a:rPr lang="en-US" dirty="0" smtClean="0"/>
              <a:t> force. </a:t>
            </a:r>
          </a:p>
          <a:p>
            <a:r>
              <a:rPr lang="en-US" dirty="0" smtClean="0"/>
              <a:t>The trend of women quitting jobs in the post-</a:t>
            </a:r>
            <a:r>
              <a:rPr lang="en-US" dirty="0" err="1" smtClean="0"/>
              <a:t>liberalisation</a:t>
            </a:r>
            <a:r>
              <a:rPr lang="en-US" dirty="0" smtClean="0"/>
              <a:t> of economy era is increasing. The fact of more girls/women being educated now is not checking this </a:t>
            </a:r>
            <a:r>
              <a:rPr lang="en-US" dirty="0" smtClean="0"/>
              <a:t>trend and this </a:t>
            </a:r>
            <a:r>
              <a:rPr lang="en-US" dirty="0" smtClean="0"/>
              <a:t>is very note-worthy.  </a:t>
            </a:r>
          </a:p>
          <a:p>
            <a:r>
              <a:rPr lang="en-US" dirty="0" smtClean="0"/>
              <a:t>Alexandra Kollontai is very relevant here to know the reason of this happening. The reason is the same that Kollontai identified years ago, that is, lack of women’s agency in deciding her life</a:t>
            </a:r>
            <a:r>
              <a:rPr lang="en-US" dirty="0" smtClean="0"/>
              <a:t>.</a:t>
            </a:r>
            <a:endParaRPr lang="en-US" dirty="0" smtClean="0"/>
          </a:p>
          <a:p>
            <a:pPr>
              <a:buNone/>
            </a:pP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Women’s Agency in Decision Making</a:t>
            </a:r>
            <a:endParaRPr lang="en-US" dirty="0"/>
          </a:p>
        </p:txBody>
      </p:sp>
      <p:sp>
        <p:nvSpPr>
          <p:cNvPr id="3" name="Content Placeholder 2"/>
          <p:cNvSpPr>
            <a:spLocks noGrp="1"/>
          </p:cNvSpPr>
          <p:nvPr>
            <p:ph idx="1"/>
          </p:nvPr>
        </p:nvSpPr>
        <p:spPr/>
        <p:txBody>
          <a:bodyPr>
            <a:normAutofit fontScale="92500"/>
          </a:bodyPr>
          <a:lstStyle/>
          <a:p>
            <a:r>
              <a:rPr lang="en-US" dirty="0" smtClean="0"/>
              <a:t>Girls and women, unlike their counterparts, must have permission of their fathers, brothers, husbands and in some cases even village </a:t>
            </a:r>
            <a:r>
              <a:rPr lang="en-US" dirty="0" err="1" smtClean="0"/>
              <a:t>panchayats</a:t>
            </a:r>
            <a:r>
              <a:rPr lang="en-US" dirty="0" smtClean="0"/>
              <a:t> in order to work or even learn skills that will make them </a:t>
            </a:r>
            <a:r>
              <a:rPr lang="en-US" dirty="0" smtClean="0"/>
              <a:t>employable.</a:t>
            </a:r>
          </a:p>
          <a:p>
            <a:r>
              <a:rPr lang="en-US" dirty="0" smtClean="0"/>
              <a:t>Family </a:t>
            </a:r>
            <a:r>
              <a:rPr lang="en-US" dirty="0" smtClean="0"/>
              <a:t>and responsibility for household work keep women away from joining the </a:t>
            </a:r>
            <a:r>
              <a:rPr lang="en-US" dirty="0" err="1" smtClean="0"/>
              <a:t>labour</a:t>
            </a:r>
            <a:r>
              <a:rPr lang="en-US" dirty="0" smtClean="0"/>
              <a:t> force. Thus Kollontai’s vision of women’s worth as equal producers in society is still a far cry.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Reproduction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lvl="0"/>
            <a:r>
              <a:rPr lang="en-US" dirty="0" smtClean="0"/>
              <a:t> Alexandra Kollontai had strong reservations about reducing women to solely reproductive roles. She wanted women to move beyond being womb bearers and </a:t>
            </a:r>
            <a:r>
              <a:rPr lang="en-US" dirty="0" smtClean="0"/>
              <a:t>care-givers.</a:t>
            </a:r>
          </a:p>
          <a:p>
            <a:pPr lvl="0"/>
            <a:r>
              <a:rPr lang="en-US" dirty="0" smtClean="0"/>
              <a:t>Kollontai </a:t>
            </a:r>
            <a:r>
              <a:rPr lang="en-US" dirty="0" smtClean="0"/>
              <a:t>argued in </a:t>
            </a:r>
            <a:r>
              <a:rPr lang="en-US" dirty="0" err="1" smtClean="0"/>
              <a:t>favour</a:t>
            </a:r>
            <a:r>
              <a:rPr lang="en-US" dirty="0" smtClean="0"/>
              <a:t> of the state to take over these responsibilities. In India, certain corporate houses have taken the initiative to reduce or </a:t>
            </a:r>
            <a:r>
              <a:rPr lang="en-US" dirty="0" smtClean="0"/>
              <a:t>lessen the </a:t>
            </a:r>
            <a:r>
              <a:rPr lang="en-US" dirty="0" smtClean="0"/>
              <a:t>burden of working women from their nurturing roles</a:t>
            </a:r>
            <a:r>
              <a:rPr lang="en-US" dirty="0" smtClean="0"/>
              <a:t>.</a:t>
            </a:r>
          </a:p>
          <a:p>
            <a:pPr lvl="0"/>
            <a:r>
              <a:rPr lang="en-US" dirty="0" smtClean="0"/>
              <a:t> </a:t>
            </a:r>
            <a:r>
              <a:rPr lang="en-US" dirty="0" smtClean="0"/>
              <a:t>But it has a long way to go. Even today, husbands/partners at home expect and impose nurturing roles to women only. Women workers are seen as a liability for their double burden of domesticity and professionalism in most corporate houses even in contemporary times.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Reproduction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lvl="0"/>
            <a:r>
              <a:rPr lang="en-US" dirty="0" smtClean="0"/>
              <a:t>This could be evident from the fact that the appointment of women and especially to top ranks is discouraged in an unsaid manner</a:t>
            </a:r>
            <a:r>
              <a:rPr lang="en-US" dirty="0" smtClean="0"/>
              <a:t>.</a:t>
            </a:r>
          </a:p>
          <a:p>
            <a:r>
              <a:rPr lang="en-US" dirty="0" smtClean="0"/>
              <a:t>Cultural or mindset issues are also there as women who opt for a career over marriage and motherhood are ridiculed in society</a:t>
            </a:r>
            <a:r>
              <a:rPr lang="en-US" dirty="0" smtClean="0"/>
              <a:t>.</a:t>
            </a:r>
          </a:p>
          <a:p>
            <a:r>
              <a:rPr lang="en-US" dirty="0" smtClean="0"/>
              <a:t> </a:t>
            </a:r>
            <a:r>
              <a:rPr lang="en-US" dirty="0" smtClean="0"/>
              <a:t>The growth of Artificial Reproductive Technologies (ARTs) and the hormonal and psychological experiments done on women’s bodies to just produce babies is also a case in point. </a:t>
            </a:r>
            <a:endParaRPr lang="en-US" dirty="0" smtClean="0"/>
          </a:p>
          <a:p>
            <a:r>
              <a:rPr lang="en-US" dirty="0" smtClean="0"/>
              <a:t>Thus</a:t>
            </a:r>
            <a:r>
              <a:rPr lang="en-US" dirty="0" smtClean="0"/>
              <a:t>, it can be seen that the market is also reinforcing reproductive roles of women to their </a:t>
            </a:r>
            <a:r>
              <a:rPr lang="en-US" dirty="0" err="1" smtClean="0"/>
              <a:t>favour</a:t>
            </a:r>
            <a:r>
              <a:rPr lang="en-US" dirty="0" smtClean="0"/>
              <a:t> and thus strengthening patriarchal prejudices and privileges.</a:t>
            </a:r>
          </a:p>
          <a:p>
            <a:pPr lvl="0"/>
            <a:endParaRPr lang="en-US" dirty="0" smtClean="0"/>
          </a:p>
          <a:p>
            <a:pPr lvl="0"/>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Alexandra Kollontai’s unique contribution, as has also been noted earlier, lies in the fact that she insisted on changes in the personal domain i.e. in the structures of the family along with economic restructuring. </a:t>
            </a:r>
            <a:endParaRPr lang="en-US" dirty="0" smtClean="0"/>
          </a:p>
          <a:p>
            <a:r>
              <a:rPr lang="en-US" dirty="0" smtClean="0"/>
              <a:t>This </a:t>
            </a:r>
            <a:r>
              <a:rPr lang="en-US" dirty="0" smtClean="0"/>
              <a:t>is clearly evident today since in socialist societies mere reforms in the economic sphere refuse to bring reforms in the patriarchal family structure. Patriarchal structure is seen to be intact in socialist societies as well. </a:t>
            </a:r>
            <a:endParaRPr lang="en-US" dirty="0" smtClean="0"/>
          </a:p>
          <a:p>
            <a:r>
              <a:rPr lang="en-US" dirty="0" smtClean="0"/>
              <a:t>In </a:t>
            </a:r>
            <a:r>
              <a:rPr lang="en-US" dirty="0" smtClean="0"/>
              <a:t>addition to women’s helping reproduction of </a:t>
            </a:r>
            <a:r>
              <a:rPr lang="en-US" dirty="0" err="1" smtClean="0"/>
              <a:t>labour</a:t>
            </a:r>
            <a:r>
              <a:rPr lang="en-US" dirty="0" smtClean="0"/>
              <a:t> on a daily basis by their nurturing roles, the fact that they are also helping reproduction of </a:t>
            </a:r>
            <a:r>
              <a:rPr lang="en-US" dirty="0" err="1" smtClean="0"/>
              <a:t>labour</a:t>
            </a:r>
            <a:r>
              <a:rPr lang="en-US" dirty="0" smtClean="0"/>
              <a:t> by generational worth by giving birth to young ones is completely ignored in a patriarchal society.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Engels Vs the Later Marxists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But how did it come about? The later Marxists answered this question by arguing that the child rearing process acted as an impediment for women to adjust to the changing mode of production. </a:t>
            </a:r>
          </a:p>
          <a:p>
            <a:r>
              <a:rPr lang="en-US" dirty="0" smtClean="0"/>
              <a:t>Owing to this women restricted themselves to the private sphere of home, staying away from activities like hunting and </a:t>
            </a:r>
            <a:r>
              <a:rPr lang="en-US" dirty="0" err="1" smtClean="0"/>
              <a:t>labour</a:t>
            </a:r>
            <a:r>
              <a:rPr lang="en-US" dirty="0" smtClean="0"/>
              <a:t> in factories. Consequently, they lost sexual, social and economic freedom. </a:t>
            </a:r>
          </a:p>
          <a:p>
            <a:r>
              <a:rPr lang="en-US" dirty="0" smtClean="0"/>
              <a:t>The uniqueness of Engels lay in the fact that he put forth the significant aspect that family based on sexual difference and hierarchy is not natural but a product of changes in the mode of production and thus can be changed. But the later day Marxists rarely engaged with issues of sex and gender as they gave primacy to class issues.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a:t>
            </a:r>
            <a:r>
              <a:rPr lang="en-US" smtClean="0"/>
              <a:t>…(contd.)</a:t>
            </a:r>
            <a:endParaRPr lang="en-US"/>
          </a:p>
        </p:txBody>
      </p:sp>
      <p:sp>
        <p:nvSpPr>
          <p:cNvPr id="3" name="Content Placeholder 2"/>
          <p:cNvSpPr>
            <a:spLocks noGrp="1"/>
          </p:cNvSpPr>
          <p:nvPr>
            <p:ph idx="1"/>
          </p:nvPr>
        </p:nvSpPr>
        <p:spPr/>
        <p:txBody>
          <a:bodyPr>
            <a:normAutofit fontScale="92500"/>
          </a:bodyPr>
          <a:lstStyle/>
          <a:p>
            <a:r>
              <a:rPr lang="en-US" dirty="0" smtClean="0"/>
              <a:t>The call for ‘sexual democracy’ wherein everyone can raise their voice for free love given by Kollontai remains an unrealized dream. </a:t>
            </a:r>
            <a:endParaRPr lang="en-US" dirty="0" smtClean="0"/>
          </a:p>
          <a:p>
            <a:r>
              <a:rPr lang="en-US" dirty="0" smtClean="0"/>
              <a:t>A </a:t>
            </a:r>
            <a:r>
              <a:rPr lang="en-US" dirty="0" smtClean="0"/>
              <a:t>society where equality is experienced in the true sense in all spheres of life (sexual, social, economic and political) irrespective of caste, class, gender, race, region, religion and ethnicity is a vision given to us by Alexandra Kollontai.</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 from Kollontai</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They felt that the sex and gender discrimination will automatically dissolve once the class question is resolved. So no emphasis was given on this, rather, primacy was given to class issues.</a:t>
            </a:r>
          </a:p>
          <a:p>
            <a:r>
              <a:rPr lang="en-US" dirty="0" smtClean="0"/>
              <a:t>Alexandra Kollontai challenges this and argues that the women’s question must be addressed with urgency. Thus, it can also be argued here that this was a vacuum in Marxist philosophy which was challenged by Marxist feminist Alexandra Kollontai who felt the need for transformation in personal and family relationships.</a:t>
            </a:r>
          </a:p>
          <a:p>
            <a:r>
              <a:rPr lang="en-US" dirty="0" smtClean="0"/>
              <a:t>Alexandra Kollontai was the only woman in Lenin’s government. Not satisfied with the results of the Bolshevik Revolution of 1917, she passionately fought for establishing the true ideals of communism throughout her life.</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in Personal and Family Relationship</a:t>
            </a:r>
            <a:endParaRPr lang="en-US" dirty="0"/>
          </a:p>
        </p:txBody>
      </p:sp>
      <p:sp>
        <p:nvSpPr>
          <p:cNvPr id="3" name="Content Placeholder 2"/>
          <p:cNvSpPr>
            <a:spLocks noGrp="1"/>
          </p:cNvSpPr>
          <p:nvPr>
            <p:ph idx="1"/>
          </p:nvPr>
        </p:nvSpPr>
        <p:spPr/>
        <p:txBody>
          <a:bodyPr>
            <a:normAutofit lnSpcReduction="10000"/>
          </a:bodyPr>
          <a:lstStyle/>
          <a:p>
            <a:r>
              <a:rPr lang="en-US" dirty="0" smtClean="0"/>
              <a:t> Kollontai firmly believed that real social, economic and political change can come only with a transformation in personal and family relationships</a:t>
            </a:r>
            <a:r>
              <a:rPr lang="en-US" b="1" dirty="0" smtClean="0"/>
              <a:t>. </a:t>
            </a:r>
          </a:p>
          <a:p>
            <a:r>
              <a:rPr lang="en-US" dirty="0" err="1" smtClean="0"/>
              <a:t>Kollntai’s</a:t>
            </a:r>
            <a:r>
              <a:rPr lang="en-US" dirty="0" smtClean="0"/>
              <a:t> contribution on this important issue can be understood by analyzing her views on two main spheres- a) economic independence of women and b) marriage and problem of the family.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Independence of Women</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pertinent question that emerges here is whether a single united women’s movement is possible in a society based on class contradictions.</a:t>
            </a:r>
          </a:p>
          <a:p>
            <a:r>
              <a:rPr lang="en-US" dirty="0" smtClean="0"/>
              <a:t> Both groups of Bourgeois and Proletariat women speak about ‘liberation of women’ but their aims and interests are different. </a:t>
            </a:r>
          </a:p>
          <a:p>
            <a:r>
              <a:rPr lang="en-US" dirty="0" smtClean="0"/>
              <a:t>Each group unconsciously takes its starting point from the interests of its own class. Bourgeois women want liberation within the class structure of capitalism. They consider men as their enemy and the cause for their subjugation is the power structure of patriarchy.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Liberation of Proletariat Women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Bourgeois women are not prepared to share and extend benefits, privileges and rights enjoyed by them in social, political and economic spheres with their proletariat counterparts.</a:t>
            </a:r>
          </a:p>
          <a:p>
            <a:r>
              <a:rPr lang="en-US" dirty="0" smtClean="0"/>
              <a:t>Kollontai is very emphatic on this point that the liberation of proletariat women cannot be addressed by the status quo of capitalism.</a:t>
            </a:r>
          </a:p>
          <a:p>
            <a:r>
              <a:rPr lang="en-US" dirty="0" smtClean="0"/>
              <a:t>Kollontai was convinced that proletariat women can be liberated only when they fight the twin evils of capitalism and patriarchy. In the fight against capitalism proletariat women need an alliance with proletariat men.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Strategy in Fight with Capitalism and Patriarchy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 Therefore their strategy has to be that of finding a fine balance of intermingling and isolation from proletariat men in their dual fight with capitalism and patriarchy. </a:t>
            </a:r>
          </a:p>
          <a:p>
            <a:r>
              <a:rPr lang="en-US" dirty="0" smtClean="0"/>
              <a:t>Kollontai also believed that economic independence of proletariat women is a first step towards their equality in private and public spheres.</a:t>
            </a:r>
          </a:p>
          <a:p>
            <a:r>
              <a:rPr lang="en-US" dirty="0" smtClean="0"/>
              <a:t> For Kollontai mere political rights will not guarantee them liberation. According to Kollontai Bourgeois women’s claim that they are the vanguards of the women’s movement is a false claim. </a:t>
            </a:r>
          </a:p>
          <a:p>
            <a:r>
              <a:rPr lang="en-US" dirty="0" smtClean="0"/>
              <a:t>As per Kollontai’s argument bourgeois women entered the </a:t>
            </a:r>
            <a:r>
              <a:rPr lang="en-US" dirty="0" err="1" smtClean="0"/>
              <a:t>labour</a:t>
            </a:r>
            <a:r>
              <a:rPr lang="en-US" dirty="0" smtClean="0"/>
              <a:t> market after many years of proletariat women flooding factories.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Wider Vision of Proletariat Women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She also insisted that it was proletariat women who challenged both capitalism and patriarchy first. The primary identity of proletariat feminists is their ‘working class’ identity. </a:t>
            </a:r>
          </a:p>
          <a:p>
            <a:r>
              <a:rPr lang="en-US" dirty="0" smtClean="0"/>
              <a:t>By demanding better production structure, proletariat women are visualizing a better personhood based on independence and dignity for themselves, their proletariat brothers and bourgeois sisters in both economic and political spheres.</a:t>
            </a:r>
          </a:p>
          <a:p>
            <a:r>
              <a:rPr lang="en-US" dirty="0" smtClean="0"/>
              <a:t> That is why the proletariat women’s vision is wider than that of bourgeois women who are just concentrating on political rights.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2933</Words>
  <Application>Microsoft Office PowerPoint</Application>
  <PresentationFormat>On-screen Show (4:3)</PresentationFormat>
  <Paragraphs>120</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Introduction</vt:lpstr>
      <vt:lpstr>Reasons for Subjugation of Women: Engels</vt:lpstr>
      <vt:lpstr>Engels Vs the Later Marxists</vt:lpstr>
      <vt:lpstr>Challenge from Kollontai</vt:lpstr>
      <vt:lpstr>Transformation in Personal and Family Relationship</vt:lpstr>
      <vt:lpstr>Economic Independence of Women </vt:lpstr>
      <vt:lpstr>Liberation of Proletariat Women</vt:lpstr>
      <vt:lpstr>Strategy in Fight with Capitalism and Patriarchy</vt:lpstr>
      <vt:lpstr>Wider Vision of Proletariat Women</vt:lpstr>
      <vt:lpstr>Intersectionality of Class and Gender</vt:lpstr>
      <vt:lpstr>Marriage and Problem of the Family </vt:lpstr>
      <vt:lpstr>Concept of ‘Free Love’</vt:lpstr>
      <vt:lpstr>Proletariat Woman Vs Bourgeois Woman</vt:lpstr>
      <vt:lpstr>Communism of Family and Property</vt:lpstr>
      <vt:lpstr>Role of the State</vt:lpstr>
      <vt:lpstr>Special Legislations by Kollontai</vt:lpstr>
      <vt:lpstr>Special Legislations…(contd.)</vt:lpstr>
      <vt:lpstr>Maternity Benefit Act 2017 (India)</vt:lpstr>
      <vt:lpstr>Kollontai and Contemporary Society </vt:lpstr>
      <vt:lpstr>Kollontai and…(contd.)</vt:lpstr>
      <vt:lpstr>Production</vt:lpstr>
      <vt:lpstr>Production (contd.)</vt:lpstr>
      <vt:lpstr>Production (contd.)</vt:lpstr>
      <vt:lpstr>Production (contd.)</vt:lpstr>
      <vt:lpstr>Women and Post-liberalization</vt:lpstr>
      <vt:lpstr>Women’s Agency in Decision Making</vt:lpstr>
      <vt:lpstr>Reproduction</vt:lpstr>
      <vt:lpstr>Reproduction (contd.)</vt:lpstr>
      <vt:lpstr>Concluding Observations</vt:lpstr>
      <vt:lpstr>Concluding…(contd.)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Superman</dc:creator>
  <cp:lastModifiedBy>Superman</cp:lastModifiedBy>
  <cp:revision>42</cp:revision>
  <dcterms:created xsi:type="dcterms:W3CDTF">2006-08-16T00:00:00Z</dcterms:created>
  <dcterms:modified xsi:type="dcterms:W3CDTF">2021-04-23T10:11:27Z</dcterms:modified>
</cp:coreProperties>
</file>