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3" r:id="rId5"/>
    <p:sldId id="259" r:id="rId6"/>
    <p:sldId id="260" r:id="rId7"/>
    <p:sldId id="270" r:id="rId8"/>
    <p:sldId id="261" r:id="rId9"/>
    <p:sldId id="262" r:id="rId10"/>
    <p:sldId id="263" r:id="rId11"/>
    <p:sldId id="271" r:id="rId12"/>
    <p:sldId id="264" r:id="rId13"/>
    <p:sldId id="265" r:id="rId14"/>
    <p:sldId id="266" r:id="rId15"/>
    <p:sldId id="272" r:id="rId16"/>
    <p:sldId id="267" r:id="rId17"/>
    <p:sldId id="268" r:id="rId18"/>
    <p:sldId id="26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Globalization on Citizenship</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Under the impact of globalization </a:t>
            </a:r>
            <a:r>
              <a:rPr lang="en-US" b="1" dirty="0" smtClean="0"/>
              <a:t>individuality becomes the catchword and national boundaries start to matter less</a:t>
            </a:r>
            <a:r>
              <a:rPr lang="en-US" dirty="0" smtClean="0"/>
              <a:t>. Consequently, these developments challenge </a:t>
            </a:r>
            <a:r>
              <a:rPr lang="en-US" b="1" dirty="0" smtClean="0"/>
              <a:t>traditional conceptions of citizenship based on affiliation with a territorial nation-state.</a:t>
            </a:r>
          </a:p>
          <a:p>
            <a:r>
              <a:rPr lang="en-US" dirty="0" smtClean="0"/>
              <a:t>Analysis of the effects of globalization on the constitution of political communities and their membership, i.e. </a:t>
            </a:r>
            <a:r>
              <a:rPr lang="en-US" b="1" dirty="0" smtClean="0"/>
              <a:t>the question of citizenship is important as the exploring of key questions concerning multiplicity, marginalization, inclusion and exclusion</a:t>
            </a:r>
            <a:r>
              <a:rPr lang="en-US" dirty="0" smtClean="0"/>
              <a:t>.</a:t>
            </a:r>
          </a:p>
          <a:p>
            <a:r>
              <a:rPr lang="en-US" dirty="0" smtClean="0"/>
              <a:t>The </a:t>
            </a:r>
            <a:r>
              <a:rPr lang="en-US" b="1" dirty="0" smtClean="0"/>
              <a:t>emergence of the new and expanded forms of citizenship</a:t>
            </a:r>
            <a:r>
              <a:rPr lang="en-US" dirty="0" smtClean="0"/>
              <a:t> that are evolving in response to globalization needs to be taken into consideration.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Post-Keynesian Economic Policies</a:t>
            </a:r>
            <a:endParaRPr lang="en-US"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US" dirty="0" smtClean="0"/>
              <a:t>As states adopt neo-liberal or market-friendly policies under pressure from the dynamics of global capital, they go for </a:t>
            </a:r>
            <a:r>
              <a:rPr lang="en-US" b="1" dirty="0" smtClean="0"/>
              <a:t>post-Keynesian economic policies- privatization and </a:t>
            </a:r>
            <a:r>
              <a:rPr lang="en-US" b="1" dirty="0" err="1" smtClean="0"/>
              <a:t>labour</a:t>
            </a:r>
            <a:r>
              <a:rPr lang="en-US" b="1" dirty="0" smtClean="0"/>
              <a:t> market deregulation, low public expenditure on social goods, and low levels of taxation.</a:t>
            </a:r>
            <a:r>
              <a:rPr lang="en-US" dirty="0" smtClean="0"/>
              <a:t> This has two major consequences for citizenship:</a:t>
            </a:r>
          </a:p>
          <a:p>
            <a:pPr marL="571500" indent="-571500">
              <a:buFont typeface="+mj-lt"/>
              <a:buAutoNum type="romanLcPeriod"/>
            </a:pPr>
            <a:r>
              <a:rPr lang="en-US" dirty="0" smtClean="0"/>
              <a:t>First, </a:t>
            </a:r>
            <a:r>
              <a:rPr lang="en-US" b="1" dirty="0" smtClean="0"/>
              <a:t>a state cannot protect its citizens from the fluctuating effects of the global economy over which it does not have effective control.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Post-Keynesian Economic Policies…(Cont.)</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ii. Second, </a:t>
            </a:r>
            <a:r>
              <a:rPr lang="en-US" b="1" dirty="0" err="1" smtClean="0"/>
              <a:t>Marshallian</a:t>
            </a:r>
            <a:r>
              <a:rPr lang="en-US" b="1" dirty="0" smtClean="0"/>
              <a:t> social rights are dismantled as the welfare state comes under increasing strain in the age of neo-liberalism. </a:t>
            </a:r>
            <a:r>
              <a:rPr lang="en-US" dirty="0" smtClean="0"/>
              <a:t>The inability of the state to ensure the social rights of its citizens creates </a:t>
            </a:r>
            <a:r>
              <a:rPr lang="en-US" b="1" dirty="0" smtClean="0"/>
              <a:t>new scales of inequality, and makes civil and political rights incapable of providing meaning to citizens’ lives.</a:t>
            </a:r>
          </a:p>
          <a:p>
            <a:r>
              <a:rPr lang="en-US" dirty="0" smtClean="0"/>
              <a:t>The above mentioned two factors have resulted in an </a:t>
            </a:r>
            <a:r>
              <a:rPr lang="en-US" b="1" dirty="0" smtClean="0"/>
              <a:t>erosion of state legitimacy or erosion of the committed adherence to or allegiance of its citizens, and a decline in social solidarity and citizenship.</a:t>
            </a:r>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Erosion of State Legitimacy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These are manifested in </a:t>
            </a:r>
            <a:r>
              <a:rPr lang="en-US" b="1" dirty="0" smtClean="0"/>
              <a:t>increasing voting apathy, distrust of politicians, passivity and withdrawal into the private sphere</a:t>
            </a:r>
            <a:r>
              <a:rPr lang="en-US" dirty="0" smtClean="0"/>
              <a:t>, and the decline of the public sphere.</a:t>
            </a:r>
          </a:p>
          <a:p>
            <a:r>
              <a:rPr lang="en-US" dirty="0" smtClean="0"/>
              <a:t>The general feeling of being disconnected or rootless on the part of citizens produces a </a:t>
            </a:r>
            <a:r>
              <a:rPr lang="en-US" b="1" dirty="0" smtClean="0"/>
              <a:t>greater sensitivity to particularistic identities based on nationalism, regionalism, tribalism, etc.</a:t>
            </a:r>
          </a:p>
          <a:p>
            <a:r>
              <a:rPr lang="en-US" dirty="0" smtClean="0"/>
              <a:t>As neo-liberal economic globalization leads to an </a:t>
            </a:r>
            <a:r>
              <a:rPr lang="en-US" b="1" dirty="0" smtClean="0"/>
              <a:t>increase in inequality and insecurity within countries as well as between them,</a:t>
            </a:r>
            <a:r>
              <a:rPr lang="en-US" dirty="0" smtClean="0"/>
              <a:t> there is an intensification of ‘</a:t>
            </a:r>
            <a:r>
              <a:rPr lang="en-US" b="1" dirty="0" smtClean="0"/>
              <a:t>globalization from below’,- resistance and political movements demanding ‘inclusive citizenship’ </a:t>
            </a:r>
            <a:r>
              <a:rPr lang="en-US" dirty="0" smtClean="0"/>
              <a:t>(</a:t>
            </a:r>
            <a:r>
              <a:rPr lang="en-US" dirty="0" err="1" smtClean="0"/>
              <a:t>Kabeer</a:t>
            </a:r>
            <a:r>
              <a:rPr lang="en-US" dirty="0" smtClean="0"/>
              <a:t>, 2005) by challenging exclusionary practices and the way the voices of people are silenced.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Vs. Local</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Cross-border cultural flows are transforming the politics of identity. When people everywhere are exposed to the values of other cultures, geographically fixed national identities get increasingly eroded.</a:t>
            </a:r>
          </a:p>
          <a:p>
            <a:r>
              <a:rPr lang="en-US" dirty="0" smtClean="0"/>
              <a:t>Consequently, while there are some signs pointing towards the </a:t>
            </a:r>
            <a:r>
              <a:rPr lang="en-US" b="1" dirty="0" smtClean="0"/>
              <a:t>emergence of a global culture based on universal cultural symbols, there is also an awareness of difference vis-à-vis the diversity in lifestyles and value orientations.</a:t>
            </a:r>
          </a:p>
          <a:p>
            <a:r>
              <a:rPr lang="en-US" dirty="0" smtClean="0"/>
              <a:t>Thus </a:t>
            </a:r>
            <a:r>
              <a:rPr lang="en-US" b="1" dirty="0" smtClean="0"/>
              <a:t>cultural globalization has a pluralizing impact on identity formation, creating and recreating a variety of new identities associated with gender, race, ecology, and others.</a:t>
            </a: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Global Civil Society and Cyberspace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These new identities find concrete expression in </a:t>
            </a:r>
            <a:r>
              <a:rPr lang="en-US" b="1" dirty="0" smtClean="0"/>
              <a:t>global civil society and cyberspace. </a:t>
            </a:r>
            <a:r>
              <a:rPr lang="en-US" dirty="0" smtClean="0"/>
              <a:t>These two agents have emerged as </a:t>
            </a:r>
            <a:r>
              <a:rPr lang="en-US" b="1" dirty="0" smtClean="0"/>
              <a:t>alternative public spaces for citizen activity </a:t>
            </a:r>
            <a:r>
              <a:rPr lang="en-US" dirty="0" smtClean="0"/>
              <a:t>as the official public space has shrunk.</a:t>
            </a:r>
          </a:p>
          <a:p>
            <a:r>
              <a:rPr lang="en-US" dirty="0" smtClean="0"/>
              <a:t>The new public spaces have led to </a:t>
            </a:r>
            <a:r>
              <a:rPr lang="en-US" b="1" dirty="0" smtClean="0"/>
              <a:t>participatory citizenship spilling beyond state boundaries.</a:t>
            </a:r>
            <a:r>
              <a:rPr lang="en-US" dirty="0" smtClean="0"/>
              <a:t> Global civil society provides its citizens the required space for collective action in various forms such as unions, NGOs, ethnic associations, demonstrations and social movements (women’s movement or gay liberation movement) and people’s summits (like the World Social Forum).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Civil Society…(Cont.)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Global civil society and the Internet have contributed to the emergence of unbounded notions of citizenship. The </a:t>
            </a:r>
            <a:r>
              <a:rPr lang="en-US" b="1" dirty="0" smtClean="0"/>
              <a:t>Internet has greatly influenced political consciousness,</a:t>
            </a:r>
            <a:r>
              <a:rPr lang="en-US" dirty="0" smtClean="0"/>
              <a:t> and has created a specific identity ‘</a:t>
            </a:r>
            <a:r>
              <a:rPr lang="en-US" dirty="0" err="1" smtClean="0"/>
              <a:t>netizen</a:t>
            </a:r>
            <a:r>
              <a:rPr lang="en-US" dirty="0" smtClean="0"/>
              <a:t>’ or a new discursive or interactive form of citizenship-’cyber-citizenship.</a:t>
            </a:r>
          </a:p>
          <a:p>
            <a:r>
              <a:rPr lang="en-US" dirty="0" smtClean="0"/>
              <a:t>It is based on </a:t>
            </a:r>
            <a:r>
              <a:rPr lang="en-US" b="1" dirty="0" smtClean="0"/>
              <a:t>unmediated dialogue, information exchange and networking around the world, and thus challenges the idea of a state-centric world.</a:t>
            </a:r>
            <a:r>
              <a:rPr lang="en-US" dirty="0" smtClean="0"/>
              <a:t> </a:t>
            </a:r>
          </a:p>
          <a:p>
            <a:endParaRPr lang="en-US"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Global Civil Society (Cont.)</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It </a:t>
            </a:r>
            <a:r>
              <a:rPr lang="en-US" b="1" dirty="0" smtClean="0"/>
              <a:t>provides democratic space for the expression of alternative and contesting voices</a:t>
            </a:r>
            <a:r>
              <a:rPr lang="en-US" dirty="0" smtClean="0"/>
              <a:t> that transcend national boundaries (for instance through </a:t>
            </a:r>
            <a:r>
              <a:rPr lang="en-US" b="1" dirty="0" smtClean="0"/>
              <a:t>blogs, or communities on websites like </a:t>
            </a:r>
            <a:r>
              <a:rPr lang="en-US" b="1" dirty="0" err="1" smtClean="0"/>
              <a:t>facebook</a:t>
            </a:r>
            <a:r>
              <a:rPr lang="en-US" dirty="0" smtClean="0"/>
              <a:t>), as well as representational space for agencies to initiate debates on critical issues.</a:t>
            </a:r>
          </a:p>
          <a:p>
            <a:r>
              <a:rPr lang="en-US" dirty="0" smtClean="0"/>
              <a:t>Consequently, these debates form collectivities and forge new </a:t>
            </a:r>
            <a:r>
              <a:rPr lang="en-US" b="1" dirty="0" smtClean="0"/>
              <a:t>solidarities through online petitions, online signature campaigns and online mobilizations</a:t>
            </a:r>
            <a:r>
              <a:rPr lang="en-US" dirty="0" smtClean="0"/>
              <a:t>- e.g. </a:t>
            </a:r>
            <a:r>
              <a:rPr lang="en-US" dirty="0" err="1" smtClean="0"/>
              <a:t>Bakul</a:t>
            </a:r>
            <a:r>
              <a:rPr lang="en-US" dirty="0" smtClean="0"/>
              <a:t> Foundation, a non-profit organization in Orissa, which promotes voluntarism for community development. It has formed a common mind or thinking and forged mutual solidarity among people across the globe.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 Migration, Virtual Communities and Horizontal Communication</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Blogs are reshaping the landscape of citizenship. New understandings, commonalities, frames of meaning, and thereby identities are formed through virtual migration and virtual communities, that is , without direct contact between people.</a:t>
            </a:r>
          </a:p>
          <a:p>
            <a:r>
              <a:rPr lang="en-US" dirty="0" smtClean="0"/>
              <a:t>Through the </a:t>
            </a:r>
            <a:r>
              <a:rPr lang="en-US" b="1" dirty="0" smtClean="0"/>
              <a:t>process of disintermediation, individuals and groups express themselves directly and not through representatives or intermediaries.</a:t>
            </a:r>
          </a:p>
          <a:p>
            <a:r>
              <a:rPr lang="en-US" dirty="0" smtClean="0"/>
              <a:t>The </a:t>
            </a:r>
            <a:r>
              <a:rPr lang="en-US" b="1" dirty="0" smtClean="0"/>
              <a:t>Internet creates horizontal communication links between citizens, and thus challenges existing hierarchies.</a:t>
            </a:r>
            <a:r>
              <a:rPr lang="en-US"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Virtual Migration, Virtual Communities </a:t>
            </a:r>
            <a:r>
              <a:rPr lang="en-US" smtClean="0"/>
              <a:t>(Cont.)</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Control over the means of communication is now in the hands of an increasing number of people, and political disintermediation and </a:t>
            </a:r>
            <a:r>
              <a:rPr lang="en-US" b="1" dirty="0" smtClean="0"/>
              <a:t>declining respect for representative institutions</a:t>
            </a:r>
            <a:r>
              <a:rPr lang="en-US" dirty="0" smtClean="0"/>
              <a:t> (due to their inability to deliver) are producing a </a:t>
            </a:r>
            <a:r>
              <a:rPr lang="en-US" b="1" dirty="0" smtClean="0"/>
              <a:t>‘critical citizenship’, where citizens want to engage directly in public discourse, national as well as global.</a:t>
            </a:r>
          </a:p>
          <a:p>
            <a:r>
              <a:rPr lang="en-US" dirty="0" smtClean="0"/>
              <a:t>Thus, </a:t>
            </a:r>
            <a:r>
              <a:rPr lang="en-US" b="1" dirty="0" smtClean="0"/>
              <a:t>a great challenge for states</a:t>
            </a:r>
            <a:r>
              <a:rPr lang="en-US" dirty="0" smtClean="0"/>
              <a:t> is reconciling </a:t>
            </a:r>
            <a:r>
              <a:rPr lang="en-US" b="1" dirty="0" smtClean="0"/>
              <a:t>contemporary demands for direct participation and transparency with traditional representative democracy, based on secrecy and control of information.</a:t>
            </a:r>
            <a:endParaRPr lang="en-US"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Effects of Globalization on Citizenship (Contd.)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b="1" dirty="0" smtClean="0"/>
              <a:t>Globalization has challenged the nation-state as the only source of authority over citizenship and democracy.</a:t>
            </a:r>
          </a:p>
          <a:p>
            <a:r>
              <a:rPr lang="en-US" dirty="0" smtClean="0"/>
              <a:t>It has </a:t>
            </a:r>
            <a:r>
              <a:rPr lang="en-US" b="1" dirty="0" smtClean="0"/>
              <a:t>systematically interrogated the themes surrounding modern citizenship-territoriality, identity, belongingness and allegiance.</a:t>
            </a:r>
          </a:p>
          <a:p>
            <a:r>
              <a:rPr lang="en-US" dirty="0" smtClean="0"/>
              <a:t>In this extremely complex and dynamic world </a:t>
            </a:r>
            <a:r>
              <a:rPr lang="en-US" b="1" dirty="0" smtClean="0"/>
              <a:t>globalization does not imply that ‘the local’ and ‘the national’ are subordinate to ‘the global’.</a:t>
            </a:r>
            <a:r>
              <a:rPr lang="en-US" dirty="0" smtClean="0"/>
              <a:t> Rather, it underlines the deepening as well as the broadening of the political process in the sense that </a:t>
            </a:r>
            <a:r>
              <a:rPr lang="en-US" b="1" dirty="0" smtClean="0"/>
              <a:t>local, national and global events constantly interact and result in systematic interdependencies. </a:t>
            </a: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From Keynesianism to Washington Consensus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10000"/>
          </a:bodyPr>
          <a:lstStyle/>
          <a:p>
            <a:r>
              <a:rPr lang="en-US" dirty="0" smtClean="0"/>
              <a:t>As a response to the Great Depression, </a:t>
            </a:r>
            <a:r>
              <a:rPr lang="en-US" b="1" dirty="0" smtClean="0"/>
              <a:t>Keynesianism proposed that the state should intervene in the economy to promote economic efficiency, political freedom and social justice.</a:t>
            </a:r>
          </a:p>
          <a:p>
            <a:r>
              <a:rPr lang="en-US" dirty="0" smtClean="0"/>
              <a:t>Largely based on Keynesianism, the </a:t>
            </a:r>
            <a:r>
              <a:rPr lang="en-US" b="1" dirty="0" smtClean="0"/>
              <a:t>welfare state became the predominant model</a:t>
            </a:r>
            <a:r>
              <a:rPr lang="en-US" dirty="0" smtClean="0"/>
              <a:t> in large part of the globe in the mid-twentieth century.</a:t>
            </a:r>
          </a:p>
          <a:p>
            <a:r>
              <a:rPr lang="en-US" dirty="0" smtClean="0"/>
              <a:t>But in the </a:t>
            </a:r>
            <a:r>
              <a:rPr lang="en-US" b="1" dirty="0" smtClean="0"/>
              <a:t>late 1970s the economic crisis and the disintegration of the Keynesian paradigm led to the adoption of free market policies guided by neo-liberalism.</a:t>
            </a:r>
            <a:r>
              <a:rPr lang="en-US" dirty="0" smtClean="0"/>
              <a:t> With this, the contemporary phase of globalization has begun</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From </a:t>
            </a:r>
            <a:r>
              <a:rPr lang="en-US" dirty="0" smtClean="0"/>
              <a:t>Keynesianism…(Cont.)</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Washington consensus</a:t>
            </a:r>
            <a:r>
              <a:rPr lang="en-US" dirty="0" smtClean="0"/>
              <a:t> became the underlying framework for contemporary (economic) globalization in the 1990s</a:t>
            </a:r>
            <a:r>
              <a:rPr lang="en-US" dirty="0" smtClean="0"/>
              <a:t>.</a:t>
            </a:r>
          </a:p>
          <a:p>
            <a:r>
              <a:rPr lang="en-US" dirty="0" smtClean="0"/>
              <a:t>Contemporary globalization is known as the intensive or deepening phase, in the sense that there is an </a:t>
            </a:r>
            <a:r>
              <a:rPr lang="en-US" b="1" dirty="0" smtClean="0"/>
              <a:t>intensification of the integration between different parts of the world.</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Contemporary Globalization and its Consequences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Scores </a:t>
            </a:r>
            <a:r>
              <a:rPr lang="en-US" dirty="0" smtClean="0"/>
              <a:t>of processes and developments in the second half of the twentieth century facilitated the </a:t>
            </a:r>
            <a:r>
              <a:rPr lang="en-US" b="1" dirty="0" smtClean="0"/>
              <a:t>emergence of this global interdependence, namely the cold war; the spread of international trade and the transnational character of modern business organizations; technological innovations, especially the information and communication revolution;</a:t>
            </a:r>
            <a:r>
              <a:rPr lang="en-US" dirty="0" smtClean="0"/>
              <a:t> </a:t>
            </a:r>
            <a:r>
              <a:rPr lang="en-US" b="1" dirty="0" smtClean="0"/>
              <a:t>politico-ideological factors</a:t>
            </a:r>
            <a:r>
              <a:rPr lang="en-US" dirty="0" smtClean="0"/>
              <a:t>, such as the spread of Western-liberal political values or liberal democracy due to the collapse of the socialist states; the </a:t>
            </a:r>
            <a:r>
              <a:rPr lang="en-US" b="1" dirty="0" smtClean="0"/>
              <a:t>emergence of Islam as a transnational political creed;</a:t>
            </a:r>
            <a:r>
              <a:rPr lang="en-US" dirty="0" smtClean="0"/>
              <a:t> and </a:t>
            </a:r>
            <a:r>
              <a:rPr lang="en-US" b="1" dirty="0" smtClean="0"/>
              <a:t>common political and environmental problems such as terrorism,</a:t>
            </a:r>
            <a:r>
              <a:rPr lang="en-US" dirty="0" smtClean="0"/>
              <a:t> acid rain, ozone depletion and global warming.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Beyond the </a:t>
            </a:r>
            <a:r>
              <a:rPr lang="en-US" dirty="0" err="1" smtClean="0"/>
              <a:t>Marshallian</a:t>
            </a:r>
            <a:r>
              <a:rPr lang="en-US" dirty="0" smtClean="0"/>
              <a:t> Citizenship Trilogy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a:t>
            </a:r>
            <a:r>
              <a:rPr lang="en-US" dirty="0" err="1" smtClean="0"/>
              <a:t>Marshallian</a:t>
            </a:r>
            <a:r>
              <a:rPr lang="en-US" dirty="0" smtClean="0"/>
              <a:t> theory of citizenship has become highly inadequate in attending to the </a:t>
            </a:r>
            <a:r>
              <a:rPr lang="en-US" b="1" dirty="0" smtClean="0"/>
              <a:t>new categories-immigrants, guest workers, refugees and other mobile groups-</a:t>
            </a:r>
            <a:r>
              <a:rPr lang="en-US" dirty="0" smtClean="0"/>
              <a:t>that constitute a pivotal feature of the contemporary world.</a:t>
            </a:r>
          </a:p>
          <a:p>
            <a:r>
              <a:rPr lang="en-US" b="1" dirty="0" smtClean="0"/>
              <a:t>These new forms go beyond the </a:t>
            </a:r>
            <a:r>
              <a:rPr lang="en-US" b="1" dirty="0" err="1" smtClean="0"/>
              <a:t>Marshallian</a:t>
            </a:r>
            <a:r>
              <a:rPr lang="en-US" b="1" dirty="0" smtClean="0"/>
              <a:t> citizenship trilogy of civil, political and social rights, and entail mobility citizenship </a:t>
            </a:r>
            <a:r>
              <a:rPr lang="en-US" dirty="0" smtClean="0"/>
              <a:t>(concerned with the rights and responsibilities of visitors to other places and cultures), minority citizenship, cultural citizenship (involving the right to cultural participation), ecological citizenship (involving rights and responsibilities of the earth citizen), </a:t>
            </a:r>
            <a:r>
              <a:rPr lang="en-US" dirty="0" err="1" smtClean="0"/>
              <a:t>diasporic</a:t>
            </a:r>
            <a:r>
              <a:rPr lang="en-US" dirty="0" smtClean="0"/>
              <a:t> citizenship (concerned with the rights and duties of diasporas), and cyber citizenship (involving the rights and duties of </a:t>
            </a:r>
            <a:r>
              <a:rPr lang="en-US" dirty="0" err="1" smtClean="0"/>
              <a:t>netizens</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Beyond the </a:t>
            </a:r>
            <a:r>
              <a:rPr lang="en-US" dirty="0" err="1" smtClean="0"/>
              <a:t>Marshallian</a:t>
            </a:r>
            <a:r>
              <a:rPr lang="en-US" dirty="0" smtClean="0"/>
              <a:t>…(Cont.)</a:t>
            </a:r>
            <a:endParaRPr lang="en-US" dirty="0"/>
          </a:p>
        </p:txBody>
      </p:sp>
      <p:sp>
        <p:nvSpPr>
          <p:cNvPr id="3" name="Content Placeholder 2"/>
          <p:cNvSpPr>
            <a:spLocks noGrp="1"/>
          </p:cNvSpPr>
          <p:nvPr>
            <p:ph idx="1"/>
          </p:nvPr>
        </p:nvSpPr>
        <p:spPr/>
        <p:txBody>
          <a:bodyPr/>
          <a:lstStyle/>
          <a:p>
            <a:r>
              <a:rPr lang="en-US" dirty="0" smtClean="0"/>
              <a:t>As against the </a:t>
            </a:r>
            <a:r>
              <a:rPr lang="en-US" dirty="0" err="1" smtClean="0"/>
              <a:t>Marshallian</a:t>
            </a:r>
            <a:r>
              <a:rPr lang="en-US" dirty="0" smtClean="0"/>
              <a:t> citizenship trilogy, organized around membership to the nation-state, these alternative conceptions could be considered the </a:t>
            </a:r>
            <a:r>
              <a:rPr lang="en-US" b="1" dirty="0" smtClean="0"/>
              <a:t>‘citizenship of flow’</a:t>
            </a:r>
            <a:r>
              <a:rPr lang="en-US" dirty="0" smtClean="0"/>
              <a:t> (</a:t>
            </a:r>
            <a:r>
              <a:rPr lang="en-US" dirty="0" err="1" smtClean="0"/>
              <a:t>Urry</a:t>
            </a:r>
            <a:r>
              <a:rPr lang="en-US" dirty="0" smtClean="0"/>
              <a:t>, 2000), which are concerned with the causes and consequences of the flows of migrants, visitors, cultures and risks across national boundaries.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Citizenship in Economic Terms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There has been significant change in the relationship between the citizen and the state in view of the fact that </a:t>
            </a:r>
            <a:r>
              <a:rPr lang="en-US" b="1" dirty="0" smtClean="0"/>
              <a:t>neo-liberalism as a public philosophy is based on the claim that the market is better than the state at distributing public services. </a:t>
            </a:r>
            <a:r>
              <a:rPr lang="en-US" dirty="0" smtClean="0"/>
              <a:t>Consequently, it marks a </a:t>
            </a:r>
            <a:r>
              <a:rPr lang="en-US" b="1" dirty="0" smtClean="0"/>
              <a:t>shift in emphasis from the public to the private and from the state to the market.</a:t>
            </a:r>
          </a:p>
          <a:p>
            <a:r>
              <a:rPr lang="en-US" dirty="0" smtClean="0"/>
              <a:t>Thus, it conceives of citizenship in economic terms; </a:t>
            </a:r>
            <a:r>
              <a:rPr lang="en-US" b="1" dirty="0" smtClean="0"/>
              <a:t>citizens are transformed into consumers, looking for the party or </a:t>
            </a:r>
            <a:r>
              <a:rPr lang="en-US" b="1" dirty="0" err="1" smtClean="0"/>
              <a:t>programme</a:t>
            </a:r>
            <a:r>
              <a:rPr lang="en-US" b="1" dirty="0" smtClean="0"/>
              <a:t> that promises to augment their market positions.</a:t>
            </a:r>
          </a:p>
          <a:p>
            <a:r>
              <a:rPr lang="en-US" dirty="0" smtClean="0"/>
              <a:t>In the words of </a:t>
            </a:r>
            <a:r>
              <a:rPr lang="en-US" b="1" dirty="0" smtClean="0"/>
              <a:t>Michael </a:t>
            </a:r>
            <a:r>
              <a:rPr lang="en-US" b="1" dirty="0" err="1" smtClean="0"/>
              <a:t>Walzer</a:t>
            </a:r>
            <a:r>
              <a:rPr lang="en-US" b="1" dirty="0" smtClean="0"/>
              <a:t>, they need the state but have no moral relation to it, or they simply do not develop any attachment to it.</a:t>
            </a:r>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Property Owners Given Primacy Over the Participatory Rights of Citizens</a:t>
            </a:r>
            <a:endParaRPr lang="en-US" dirty="0"/>
          </a:p>
        </p:txBody>
      </p:sp>
      <p:sp>
        <p:nvSpPr>
          <p:cNvPr id="3" name="Content Placeholder 2"/>
          <p:cNvSpPr>
            <a:spLocks noGrp="1"/>
          </p:cNvSpPr>
          <p:nvPr>
            <p:ph idx="1"/>
          </p:nvPr>
        </p:nvSpPr>
        <p:spPr>
          <a:xfrm>
            <a:off x="457200" y="1600200"/>
            <a:ext cx="8229600" cy="5257800"/>
          </a:xfrm>
        </p:spPr>
        <p:txBody>
          <a:bodyPr>
            <a:normAutofit fontScale="92500" lnSpcReduction="20000"/>
          </a:bodyPr>
          <a:lstStyle/>
          <a:p>
            <a:r>
              <a:rPr lang="en-US" dirty="0" smtClean="0"/>
              <a:t>As the neo-liberal model rejects the idea that citizenship confers a status independent of economic standing in a society, </a:t>
            </a:r>
            <a:r>
              <a:rPr lang="en-US" b="1" dirty="0" smtClean="0"/>
              <a:t>protection of the rights of property owners is given primacy over the participatory rights of citizens</a:t>
            </a:r>
            <a:r>
              <a:rPr lang="en-US" dirty="0" smtClean="0"/>
              <a:t>, both nationally and globally.</a:t>
            </a:r>
          </a:p>
          <a:p>
            <a:r>
              <a:rPr lang="en-US" dirty="0" smtClean="0"/>
              <a:t>This leads to a major shift away from public citizenship, directly provided by the nation-state and based on compulsory taxation, insurance and participation rights, to some kind of </a:t>
            </a:r>
            <a:r>
              <a:rPr lang="en-US" b="1" dirty="0" smtClean="0"/>
              <a:t>consumer citizenship, provided by many diverse institutions, nation-states, global organizations, NGOs, consumer organizations and the media. </a:t>
            </a:r>
            <a:endParaRPr lang="en-US" b="1"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1722</Words>
  <Application>Microsoft Office PowerPoint</Application>
  <PresentationFormat>On-screen Show (4:3)</PresentationFormat>
  <Paragraphs>59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Effects of Globalization on Citizenship</vt:lpstr>
      <vt:lpstr>Effects of Globalization on Citizenship (Contd.)</vt:lpstr>
      <vt:lpstr>From Keynesianism to Washington Consensus</vt:lpstr>
      <vt:lpstr>From Keynesianism…(Cont.)</vt:lpstr>
      <vt:lpstr>Contemporary Globalization and its Consequences</vt:lpstr>
      <vt:lpstr>Beyond the Marshallian Citizenship Trilogy</vt:lpstr>
      <vt:lpstr>Beyond the Marshallian…(Cont.)</vt:lpstr>
      <vt:lpstr>Citizenship in Economic Terms</vt:lpstr>
      <vt:lpstr>Property Owners Given Primacy Over the Participatory Rights of Citizens</vt:lpstr>
      <vt:lpstr>Post-Keynesian Economic Policies</vt:lpstr>
      <vt:lpstr>Post-Keynesian Economic Policies…(Cont.)</vt:lpstr>
      <vt:lpstr>Erosion of State Legitimacy</vt:lpstr>
      <vt:lpstr>Global Vs. Local</vt:lpstr>
      <vt:lpstr>Global Civil Society and Cyberspace</vt:lpstr>
      <vt:lpstr>Global Civil Society…(Cont.)</vt:lpstr>
      <vt:lpstr>Global Civil Society (Cont.)</vt:lpstr>
      <vt:lpstr>Virtual Migration, Virtual Communities and Horizontal Communication</vt:lpstr>
      <vt:lpstr>Virtual Migration, Virtual Communities (Cont.)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Effects of Globalization on Citizenship</dc:title>
  <dc:creator>Superman</dc:creator>
  <cp:lastModifiedBy>Superman</cp:lastModifiedBy>
  <cp:revision>72</cp:revision>
  <dcterms:created xsi:type="dcterms:W3CDTF">2006-08-16T00:00:00Z</dcterms:created>
  <dcterms:modified xsi:type="dcterms:W3CDTF">2021-10-27T05:43:04Z</dcterms:modified>
</cp:coreProperties>
</file>