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Renaissance, the intellectual movement, first bloomed in Italy where through out the 15</a:t>
            </a:r>
            <a:r>
              <a:rPr lang="en-US" b="1" baseline="30000" dirty="0" smtClean="0"/>
              <a:t>th</a:t>
            </a:r>
            <a:r>
              <a:rPr lang="en-US" b="1" dirty="0" smtClean="0"/>
              <a:t> century</a:t>
            </a:r>
            <a:r>
              <a:rPr lang="en-US" dirty="0" smtClean="0"/>
              <a:t> its finest fruits were manifest in diverse branches of creative thinking.</a:t>
            </a:r>
          </a:p>
          <a:p>
            <a:r>
              <a:rPr lang="en-US" dirty="0" smtClean="0"/>
              <a:t>It </a:t>
            </a:r>
            <a:r>
              <a:rPr lang="en-US" b="1" dirty="0" smtClean="0"/>
              <a:t>soon spread to almost every country of Western Europe,</a:t>
            </a:r>
            <a:r>
              <a:rPr lang="en-US" dirty="0" smtClean="0"/>
              <a:t> though varying in its content from country to country.</a:t>
            </a:r>
          </a:p>
          <a:p>
            <a:r>
              <a:rPr lang="en-US" dirty="0" smtClean="0"/>
              <a:t>European renaissance was actually </a:t>
            </a:r>
            <a:r>
              <a:rPr lang="en-US" b="1" dirty="0" smtClean="0"/>
              <a:t>necessitated by the changing social forces leading to the decline of the feudal order and the emergence of the bourgeoisie- </a:t>
            </a:r>
            <a:r>
              <a:rPr lang="en-US" dirty="0" smtClean="0"/>
              <a:t>a new class trying for its dominance in European society.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Excessive Competition and Rivalry among the Bourgeoisie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This strange political condition was mainly due to an </a:t>
            </a:r>
            <a:r>
              <a:rPr lang="en-US" b="1" dirty="0" smtClean="0"/>
              <a:t>excessive competition and rivalry among the Italian bourgeoisie themselves.</a:t>
            </a:r>
            <a:r>
              <a:rPr lang="en-US" dirty="0" smtClean="0"/>
              <a:t> Although Italian trade and industry had greatly expanded there was </a:t>
            </a:r>
            <a:r>
              <a:rPr lang="en-US" b="1" dirty="0" smtClean="0"/>
              <a:t>hardly any internal market for them in Italy.</a:t>
            </a:r>
          </a:p>
          <a:p>
            <a:r>
              <a:rPr lang="en-US" dirty="0" smtClean="0"/>
              <a:t>So with a lot of dependence on foreign buyers the different </a:t>
            </a:r>
            <a:r>
              <a:rPr lang="en-US" b="1" dirty="0" smtClean="0"/>
              <a:t>Italian city states intensely vied with each other for having a monopoly over the foreign market.</a:t>
            </a:r>
          </a:p>
          <a:p>
            <a:r>
              <a:rPr lang="en-US" dirty="0" smtClean="0"/>
              <a:t>Thus, by the end of 15</a:t>
            </a:r>
            <a:r>
              <a:rPr lang="en-US" baseline="30000" dirty="0" smtClean="0"/>
              <a:t>th</a:t>
            </a:r>
            <a:r>
              <a:rPr lang="en-US" dirty="0" smtClean="0"/>
              <a:t> century, there were in Italy, </a:t>
            </a:r>
            <a:r>
              <a:rPr lang="en-US" b="1" dirty="0" smtClean="0"/>
              <a:t>besides the city of Rome, four other important city states- Milan, Venice, Florence and Naples- each an independent republic.</a:t>
            </a:r>
            <a:endParaRPr lang="en-US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Political Instability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Their jealousy and contempt for each other severely affected their political strength and made them </a:t>
            </a:r>
            <a:r>
              <a:rPr lang="en-US" b="1" dirty="0" smtClean="0"/>
              <a:t>frequent victims of the political </a:t>
            </a:r>
            <a:r>
              <a:rPr lang="en-US" b="1" dirty="0" err="1" smtClean="0"/>
              <a:t>aggrandisement</a:t>
            </a:r>
            <a:r>
              <a:rPr lang="en-US" b="1" dirty="0" smtClean="0"/>
              <a:t> of France, Spain and Germany.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entire political atmosphere was uncertain and insecure.</a:t>
            </a:r>
            <a:r>
              <a:rPr lang="en-US" dirty="0" smtClean="0"/>
              <a:t> Despite spectacular economic changes the </a:t>
            </a:r>
            <a:r>
              <a:rPr lang="en-US" b="1" dirty="0" smtClean="0"/>
              <a:t>corresponding political changes toward a stable and unified order were persistently eluding Italy. </a:t>
            </a:r>
            <a:r>
              <a:rPr lang="en-US" dirty="0" smtClean="0"/>
              <a:t>Although, culturally, the Italian Renaissance was in the fullest bloom, politically, it made little advance.</a:t>
            </a:r>
          </a:p>
          <a:p>
            <a:r>
              <a:rPr lang="en-US" dirty="0" smtClean="0"/>
              <a:t>Machiavelli was writing his doctrine at this </a:t>
            </a:r>
            <a:r>
              <a:rPr lang="en-US" b="1" dirty="0" smtClean="0"/>
              <a:t>confluence of the success and failure of the Italian Renaissance.</a:t>
            </a:r>
            <a:r>
              <a:rPr lang="en-US" dirty="0" smtClean="0"/>
              <a:t> The political disunity of Italy causing much of her political weakness was his major concern.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Political…(contd.)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562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In the </a:t>
            </a:r>
            <a:r>
              <a:rPr lang="en-US" b="1" dirty="0" smtClean="0"/>
              <a:t>closing chapter of his </a:t>
            </a:r>
            <a:r>
              <a:rPr lang="en-US" b="1" i="1" dirty="0" smtClean="0"/>
              <a:t>Prince</a:t>
            </a:r>
            <a:r>
              <a:rPr lang="en-US" dirty="0" smtClean="0"/>
              <a:t>, not in keeping with the dispassionate detachment that characterized all his political writings, he made a </a:t>
            </a:r>
            <a:r>
              <a:rPr lang="en-US" b="1" dirty="0" smtClean="0"/>
              <a:t>highly emotional appeal for bringing Italy’s political unification.</a:t>
            </a:r>
          </a:p>
          <a:p>
            <a:r>
              <a:rPr lang="en-US" dirty="0" smtClean="0"/>
              <a:t>Machiavelli tried to grow a political atmosphere congenial to the bourgeois social development in his country and thereby </a:t>
            </a:r>
            <a:r>
              <a:rPr lang="en-US" b="1" dirty="0" smtClean="0"/>
              <a:t>sought to take the Italian Renaissance to its logical result in the political field.</a:t>
            </a:r>
            <a:r>
              <a:rPr lang="en-US" dirty="0" smtClean="0"/>
              <a:t> </a:t>
            </a:r>
          </a:p>
          <a:p>
            <a:r>
              <a:rPr lang="en-US" dirty="0" smtClean="0"/>
              <a:t>While doing this he, however, introduced an approach that was crucially important for the development of modern European political thought. The process of </a:t>
            </a:r>
            <a:r>
              <a:rPr lang="en-US" b="1" dirty="0" smtClean="0"/>
              <a:t>secularization </a:t>
            </a:r>
            <a:r>
              <a:rPr lang="en-US" b="1" dirty="0" smtClean="0"/>
              <a:t>of politics</a:t>
            </a:r>
            <a:r>
              <a:rPr lang="en-US" dirty="0" smtClean="0"/>
              <a:t> </a:t>
            </a:r>
            <a:r>
              <a:rPr lang="en-US" dirty="0" smtClean="0"/>
              <a:t>which had begun with </a:t>
            </a:r>
            <a:r>
              <a:rPr lang="en-US" dirty="0" err="1" smtClean="0"/>
              <a:t>Marsiglio</a:t>
            </a:r>
            <a:r>
              <a:rPr lang="en-US" dirty="0" smtClean="0"/>
              <a:t> of Padua </a:t>
            </a:r>
            <a:r>
              <a:rPr lang="en-US" b="1" dirty="0" smtClean="0"/>
              <a:t>reached its culmination in Machiavelli’s writings.</a:t>
            </a:r>
          </a:p>
          <a:p>
            <a:r>
              <a:rPr lang="en-US" dirty="0" smtClean="0"/>
              <a:t>Free from mediaeval inhibitions Machiavelli </a:t>
            </a:r>
            <a:r>
              <a:rPr lang="en-US" b="1" dirty="0" smtClean="0"/>
              <a:t>gave a fully secular content and character to politics,</a:t>
            </a:r>
            <a:r>
              <a:rPr lang="en-US" dirty="0" smtClean="0"/>
              <a:t> granting it the fullest autonomy and thus laid the first </a:t>
            </a:r>
            <a:r>
              <a:rPr lang="en-US" b="1" dirty="0" smtClean="0"/>
              <a:t>important milestone of modernism in European political ideas.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Secularization of Politics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In</a:t>
            </a:r>
            <a:r>
              <a:rPr lang="en-US" i="1" dirty="0" smtClean="0"/>
              <a:t> Prince </a:t>
            </a:r>
            <a:r>
              <a:rPr lang="en-US" dirty="0" smtClean="0"/>
              <a:t>Machiavelli makes it quite clear that his path is different from what has been followed by his predecessors in that he is </a:t>
            </a:r>
            <a:r>
              <a:rPr lang="en-US" b="1" dirty="0" smtClean="0"/>
              <a:t>only interested in exploring the factual truth of politics.</a:t>
            </a:r>
            <a:r>
              <a:rPr lang="en-US" dirty="0" smtClean="0"/>
              <a:t> </a:t>
            </a:r>
          </a:p>
          <a:p>
            <a:r>
              <a:rPr lang="en-US" dirty="0" smtClean="0"/>
              <a:t>In order to get at this factual truth he </a:t>
            </a:r>
            <a:r>
              <a:rPr lang="en-US" b="1" dirty="0" smtClean="0"/>
              <a:t>delinks politics from two of its old associations- one, theology and the other, ethics.</a:t>
            </a:r>
            <a:r>
              <a:rPr lang="en-US" dirty="0" smtClean="0"/>
              <a:t> But Machiavelli’s general attitude, however, is </a:t>
            </a:r>
            <a:r>
              <a:rPr lang="en-US" b="1" dirty="0" smtClean="0"/>
              <a:t>far from anti-religious.</a:t>
            </a:r>
            <a:r>
              <a:rPr lang="en-US" dirty="0" smtClean="0"/>
              <a:t> In</a:t>
            </a:r>
            <a:r>
              <a:rPr lang="en-US" i="1" dirty="0" smtClean="0"/>
              <a:t> his </a:t>
            </a:r>
            <a:r>
              <a:rPr lang="en-US" b="1" i="1" dirty="0" smtClean="0"/>
              <a:t>Discourses</a:t>
            </a:r>
            <a:r>
              <a:rPr lang="en-US" b="1" dirty="0" smtClean="0"/>
              <a:t> he clearly recognizes religion as a social force. </a:t>
            </a:r>
            <a:r>
              <a:rPr lang="en-US" dirty="0" smtClean="0"/>
              <a:t>He even goes to the extent of admitting that the </a:t>
            </a:r>
            <a:r>
              <a:rPr lang="en-US" b="1" dirty="0" smtClean="0"/>
              <a:t>ruler, </a:t>
            </a:r>
            <a:r>
              <a:rPr lang="en-US" dirty="0" smtClean="0"/>
              <a:t>as one of his </a:t>
            </a:r>
            <a:r>
              <a:rPr lang="en-US" b="1" dirty="0" smtClean="0"/>
              <a:t>important political strategies, must play on the religious sentiments of his people </a:t>
            </a:r>
            <a:r>
              <a:rPr lang="en-US" dirty="0" smtClean="0"/>
              <a:t>and must, therefore, </a:t>
            </a:r>
            <a:r>
              <a:rPr lang="en-US" b="1" dirty="0" smtClean="0"/>
              <a:t>give due reverence to all religious observances.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Secularization…(contd.)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Although Machiavelli thus prizes the political effects of religion he, however, never compromises his secularist stand. </a:t>
            </a:r>
            <a:r>
              <a:rPr lang="en-US" b="1" dirty="0" smtClean="0"/>
              <a:t>Religion ,to him, may at best be a convenient means to politics, but certainly not its sovereign determinant.</a:t>
            </a:r>
            <a:r>
              <a:rPr lang="en-US" dirty="0" smtClean="0"/>
              <a:t> Although he is not generally anti-religious, Machiavelli is </a:t>
            </a:r>
            <a:r>
              <a:rPr lang="en-US" b="1" dirty="0" smtClean="0"/>
              <a:t>very much hostile to Christianity.</a:t>
            </a:r>
          </a:p>
          <a:p>
            <a:r>
              <a:rPr lang="en-US" dirty="0" smtClean="0"/>
              <a:t>Machiavelli’s modernism is further reinforced by his </a:t>
            </a:r>
            <a:r>
              <a:rPr lang="en-US" b="1" dirty="0" smtClean="0"/>
              <a:t>denial of the uses of ethics in the political sphere.</a:t>
            </a:r>
            <a:r>
              <a:rPr lang="en-US" dirty="0" smtClean="0"/>
              <a:t> However, he is not a stubborn anti-moralist. Machiavelli </a:t>
            </a:r>
            <a:r>
              <a:rPr lang="en-US" b="1" dirty="0" smtClean="0"/>
              <a:t>does not deny the role of given moral rules in the private lives of individuals.</a:t>
            </a:r>
          </a:p>
          <a:p>
            <a:r>
              <a:rPr lang="en-US" dirty="0" smtClean="0"/>
              <a:t>But he makes a </a:t>
            </a:r>
            <a:r>
              <a:rPr lang="en-US" b="1" dirty="0" smtClean="0"/>
              <a:t>distinction between private morality and public morality </a:t>
            </a:r>
            <a:r>
              <a:rPr lang="en-US" dirty="0" smtClean="0"/>
              <a:t>and believes that the </a:t>
            </a:r>
            <a:r>
              <a:rPr lang="en-US" b="1" dirty="0" smtClean="0"/>
              <a:t>private norms of morality actually have no bearing on the public sphere of politics</a:t>
            </a:r>
            <a:r>
              <a:rPr lang="en-US" dirty="0" smtClean="0"/>
              <a:t> the imperatives of which give birth to a new kind of morality that goes much against what is viewed as moral in the private sphere.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Politics has its own Morality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 </a:t>
            </a:r>
            <a:r>
              <a:rPr lang="en-US" b="1" dirty="0" smtClean="0"/>
              <a:t>underlying assumption is that the formation of a nation state in Italy is too stupendous a task that is hardly attainable by the so-called moral means</a:t>
            </a:r>
            <a:r>
              <a:rPr lang="en-US" dirty="0" smtClean="0"/>
              <a:t> and for the sake of this goal the ruler must take to whatever violence and cruelty, falsehood and breach of faith are needed to accomplish this task.</a:t>
            </a:r>
          </a:p>
          <a:p>
            <a:r>
              <a:rPr lang="en-US" dirty="0" smtClean="0"/>
              <a:t>After erecting the secular foundation of politics </a:t>
            </a:r>
            <a:r>
              <a:rPr lang="en-US" b="1" dirty="0" smtClean="0"/>
              <a:t>Machiavelli proceeds further to provide its content.</a:t>
            </a:r>
            <a:r>
              <a:rPr lang="en-US" dirty="0" smtClean="0"/>
              <a:t> </a:t>
            </a:r>
            <a:r>
              <a:rPr lang="en-US" b="1" dirty="0" smtClean="0"/>
              <a:t>The content of politics, according to him, is nothing but power.</a:t>
            </a:r>
            <a:r>
              <a:rPr lang="en-US" dirty="0" smtClean="0"/>
              <a:t> It is around the problem of </a:t>
            </a:r>
            <a:r>
              <a:rPr lang="en-US" b="1" dirty="0" smtClean="0"/>
              <a:t>how to acquire and to preserve power against all odds </a:t>
            </a:r>
            <a:r>
              <a:rPr lang="en-US" dirty="0" smtClean="0"/>
              <a:t>which hover Machiavelli’s ideas as developed in both the </a:t>
            </a:r>
            <a:r>
              <a:rPr lang="en-US" i="1" dirty="0" smtClean="0"/>
              <a:t>Prince</a:t>
            </a:r>
            <a:r>
              <a:rPr lang="en-US" dirty="0" smtClean="0"/>
              <a:t> and the </a:t>
            </a:r>
            <a:r>
              <a:rPr lang="en-US" i="1" dirty="0" smtClean="0"/>
              <a:t>Discourses. </a:t>
            </a:r>
            <a:endParaRPr lang="en-US" dirty="0" smtClean="0"/>
          </a:p>
          <a:p>
            <a:r>
              <a:rPr lang="en-US" dirty="0" smtClean="0"/>
              <a:t>Machiavelli, however, is </a:t>
            </a:r>
            <a:r>
              <a:rPr lang="en-US" b="1" dirty="0" smtClean="0"/>
              <a:t>least interested in questions like whether power as such is morally just or what are the possible ways of validating it.</a:t>
            </a:r>
            <a:endParaRPr lang="en-US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as an End in itself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Machiavelli considers </a:t>
            </a:r>
            <a:r>
              <a:rPr lang="en-US" b="1" dirty="0" smtClean="0"/>
              <a:t>power as an end in itself and deems it unnecessary to morally validate it</a:t>
            </a:r>
            <a:r>
              <a:rPr lang="en-US" dirty="0" smtClean="0"/>
              <a:t> as to him morality ill suits the hard facts of power.</a:t>
            </a:r>
          </a:p>
          <a:p>
            <a:r>
              <a:rPr lang="en-US" dirty="0" smtClean="0"/>
              <a:t>Power is the ultimate end for without it most of the </a:t>
            </a:r>
            <a:r>
              <a:rPr lang="en-US" b="1" dirty="0" smtClean="0"/>
              <a:t>men inhabiting society being ungrateful, selfish and fickle will upset the stability and security of society</a:t>
            </a:r>
            <a:r>
              <a:rPr lang="en-US" dirty="0" smtClean="0"/>
              <a:t> by pursuing their narrow, selfish ends.</a:t>
            </a:r>
          </a:p>
          <a:p>
            <a:r>
              <a:rPr lang="en-US" dirty="0" smtClean="0"/>
              <a:t>In other words, power represents the </a:t>
            </a:r>
            <a:r>
              <a:rPr lang="en-US" b="1" dirty="0" smtClean="0"/>
              <a:t>very core of the state without which there can not be any unity and order</a:t>
            </a:r>
            <a:r>
              <a:rPr lang="en-US" dirty="0" smtClean="0"/>
              <a:t> and hence it </a:t>
            </a:r>
            <a:r>
              <a:rPr lang="en-US" b="1" dirty="0" smtClean="0"/>
              <a:t>requires no philosophical justification as it springs from a basic political necessity.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as…(contd.)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Secondly, according to Machiavelli, </a:t>
            </a:r>
            <a:r>
              <a:rPr lang="en-US" b="1" dirty="0" smtClean="0"/>
              <a:t>to have a right to hold this power one does not have to be morally superior</a:t>
            </a:r>
            <a:r>
              <a:rPr lang="en-US" dirty="0" smtClean="0"/>
              <a:t> or a chosen agent of God. </a:t>
            </a:r>
            <a:r>
              <a:rPr lang="en-US" b="1" dirty="0" smtClean="0"/>
              <a:t>Those alone deserve to be powerful who have the necessary skill to wrest it for themselves, </a:t>
            </a:r>
            <a:r>
              <a:rPr lang="en-US" dirty="0" smtClean="0"/>
              <a:t>adopting whatever means are found suitable for this end.</a:t>
            </a:r>
          </a:p>
          <a:p>
            <a:r>
              <a:rPr lang="en-US" dirty="0" smtClean="0"/>
              <a:t>One who acquires this power and exercises it without challenge is the ruler for whom the </a:t>
            </a:r>
            <a:r>
              <a:rPr lang="en-US" b="1" dirty="0" smtClean="0"/>
              <a:t>greatest concern is how to preserve it.</a:t>
            </a:r>
          </a:p>
          <a:p>
            <a:r>
              <a:rPr lang="en-US" dirty="0" smtClean="0"/>
              <a:t>The ruler </a:t>
            </a:r>
            <a:r>
              <a:rPr lang="en-US" b="1" dirty="0" smtClean="0"/>
              <a:t>must not allow others to be powerful; he alone must have the whole of it. This power, however, can not be exercised against a hostile populace.</a:t>
            </a:r>
          </a:p>
          <a:p>
            <a:r>
              <a:rPr lang="en-US" dirty="0" smtClean="0"/>
              <a:t>Hence there is the </a:t>
            </a:r>
            <a:r>
              <a:rPr lang="en-US" b="1" dirty="0" smtClean="0"/>
              <a:t>need of securing the acquiescence of the people as a whole. </a:t>
            </a:r>
            <a:r>
              <a:rPr lang="en-US" dirty="0" smtClean="0"/>
              <a:t>Thus Machiavelli suggests that the ruler </a:t>
            </a:r>
            <a:r>
              <a:rPr lang="en-US" b="1" dirty="0" smtClean="0"/>
              <a:t>must not hesitate to indulge in brute force, cruelty and cunning.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Acquiescence of the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ruler should </a:t>
            </a:r>
            <a:r>
              <a:rPr lang="en-US" b="1" dirty="0" smtClean="0"/>
              <a:t>tend to be more feared than loved and must not be ashamed of frequently breaking his words.</a:t>
            </a:r>
          </a:p>
          <a:p>
            <a:r>
              <a:rPr lang="en-US" dirty="0" smtClean="0"/>
              <a:t>He must be </a:t>
            </a:r>
            <a:r>
              <a:rPr lang="en-US" b="1" dirty="0" smtClean="0"/>
              <a:t>both a lion and a fox</a:t>
            </a:r>
            <a:r>
              <a:rPr lang="en-US" dirty="0" smtClean="0"/>
              <a:t>- a lion flashing in physical strength and a fox excelling in cunning. In other words, he should </a:t>
            </a:r>
            <a:r>
              <a:rPr lang="en-US" b="1" dirty="0" smtClean="0"/>
              <a:t>not care for the intrinsic goodness of means.</a:t>
            </a:r>
          </a:p>
          <a:p>
            <a:r>
              <a:rPr lang="en-US" dirty="0" smtClean="0"/>
              <a:t>It thus appears that Machiavelli </a:t>
            </a:r>
            <a:r>
              <a:rPr lang="en-US" b="1" dirty="0" smtClean="0"/>
              <a:t>frees power from the tightening belts of morals and religion.</a:t>
            </a:r>
            <a:r>
              <a:rPr lang="en-US" dirty="0" smtClean="0"/>
              <a:t> Power is a product neither of man’s moral virtues nor of his divine life. Rather, it </a:t>
            </a:r>
            <a:r>
              <a:rPr lang="en-US" b="1" dirty="0" smtClean="0"/>
              <a:t>results from his own arms- from his own brute physical force.</a:t>
            </a:r>
            <a:endParaRPr lang="en-US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 Interest in Legitimizing the Authority of the State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Machiavelli had </a:t>
            </a:r>
            <a:r>
              <a:rPr lang="en-US" b="1" dirty="0" smtClean="0"/>
              <a:t>scant interest in questions like legitimizing the authority of the state,</a:t>
            </a:r>
            <a:r>
              <a:rPr lang="en-US" dirty="0" smtClean="0"/>
              <a:t> formulating safeguards for a smooth operation of this authority and establishing an apparent </a:t>
            </a:r>
            <a:r>
              <a:rPr lang="en-US" b="1" dirty="0" smtClean="0"/>
              <a:t>harmony between the interests of the sovereign and the subjects.</a:t>
            </a:r>
          </a:p>
          <a:p>
            <a:r>
              <a:rPr lang="en-US" dirty="0" smtClean="0"/>
              <a:t>Machiavelli, being a </a:t>
            </a:r>
            <a:r>
              <a:rPr lang="en-US" b="1" dirty="0" smtClean="0"/>
              <a:t>man of action, was more keen on suggesting concretely as to what was to be done rather than on building up a theoretical model.</a:t>
            </a:r>
            <a:r>
              <a:rPr lang="en-US" dirty="0" smtClean="0"/>
              <a:t> And he gave his suggestions quite candidly without any touch of hypocrisy.</a:t>
            </a:r>
          </a:p>
          <a:p>
            <a:r>
              <a:rPr lang="en-US" dirty="0" smtClean="0"/>
              <a:t>But, for his </a:t>
            </a:r>
            <a:r>
              <a:rPr lang="en-US" b="1" dirty="0" smtClean="0"/>
              <a:t>frank advices,</a:t>
            </a:r>
            <a:r>
              <a:rPr lang="en-US" dirty="0" smtClean="0"/>
              <a:t> he had to </a:t>
            </a:r>
            <a:r>
              <a:rPr lang="en-US" b="1" dirty="0" smtClean="0"/>
              <a:t>pay a great price</a:t>
            </a:r>
            <a:r>
              <a:rPr lang="en-US" dirty="0" smtClean="0"/>
              <a:t>. Most of the </a:t>
            </a:r>
            <a:r>
              <a:rPr lang="en-US" b="1" dirty="0" smtClean="0"/>
              <a:t>modern Western political thinkers who owe him all the perspective of their political theorization have completely disowned him. 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Renaissance: A Bourgeois Ethos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renaissance was </a:t>
            </a:r>
            <a:r>
              <a:rPr lang="en-US" b="1" dirty="0" smtClean="0"/>
              <a:t>essentially a bourgeois ethos- </a:t>
            </a:r>
            <a:r>
              <a:rPr lang="en-US" dirty="0" smtClean="0"/>
              <a:t>a kind of intellectual climate best suited to the needs of a completely new mode of economic operations on the basis of which a new society was about to evolve in Europe.</a:t>
            </a:r>
          </a:p>
          <a:p>
            <a:r>
              <a:rPr lang="en-US" dirty="0" smtClean="0"/>
              <a:t>The economic revolution thus brought about </a:t>
            </a:r>
            <a:r>
              <a:rPr lang="en-US" b="1" dirty="0" smtClean="0"/>
              <a:t>required for its survival and success a new set of conditions and a new set of values.</a:t>
            </a:r>
          </a:p>
          <a:p>
            <a:r>
              <a:rPr lang="en-US" dirty="0" smtClean="0"/>
              <a:t>The development of commerce and industry naturally called for continuous exploration and expansion and this </a:t>
            </a:r>
            <a:r>
              <a:rPr lang="en-US" b="1" dirty="0" smtClean="0"/>
              <a:t>meant a total break with the erstwhile attitude of life- </a:t>
            </a:r>
            <a:r>
              <a:rPr lang="en-US" dirty="0" smtClean="0"/>
              <a:t>A timid submission to the static order of feudal society was now replaced by a </a:t>
            </a:r>
            <a:r>
              <a:rPr lang="en-US" b="1" dirty="0" smtClean="0"/>
              <a:t>courageous defiance of all natural and artificial barriers.</a:t>
            </a:r>
            <a:endParaRPr lang="en-U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for a New Image of 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rising bourgeoisie, </a:t>
            </a:r>
            <a:r>
              <a:rPr lang="en-US" b="1" dirty="0" smtClean="0"/>
              <a:t>to assert their authority and safeguard their economic progress, needed a new image of man- </a:t>
            </a:r>
            <a:r>
              <a:rPr lang="en-US" dirty="0" smtClean="0"/>
              <a:t>a man brave and self-confident.</a:t>
            </a:r>
          </a:p>
          <a:p>
            <a:r>
              <a:rPr lang="en-US" dirty="0" smtClean="0"/>
              <a:t>A man who would </a:t>
            </a:r>
            <a:r>
              <a:rPr lang="en-US" b="1" dirty="0" smtClean="0"/>
              <a:t>make his own laws on the anvil of a secular view of life and confidently direct these laws to his final goal of material success.</a:t>
            </a:r>
          </a:p>
          <a:p>
            <a:r>
              <a:rPr lang="en-US" dirty="0" smtClean="0"/>
              <a:t>The Renaissance was, in essence, </a:t>
            </a:r>
            <a:r>
              <a:rPr lang="en-US" b="1" dirty="0" smtClean="0"/>
              <a:t>man’s awakening about himself- about his autonomous sphere of authority</a:t>
            </a:r>
            <a:r>
              <a:rPr lang="en-US" dirty="0" smtClean="0"/>
              <a:t> and about his colossal power and possibilities.</a:t>
            </a:r>
          </a:p>
          <a:p>
            <a:r>
              <a:rPr lang="en-US" dirty="0" smtClean="0"/>
              <a:t>The renaissance naturally preached </a:t>
            </a:r>
            <a:r>
              <a:rPr lang="en-US" b="1" dirty="0" smtClean="0"/>
              <a:t>a secular and scientific view of life </a:t>
            </a:r>
            <a:r>
              <a:rPr lang="en-US" dirty="0" smtClean="0"/>
              <a:t>to brighten this image of man. </a:t>
            </a:r>
            <a:r>
              <a:rPr lang="en-US" b="1" dirty="0" smtClean="0"/>
              <a:t>Nothing was any longer treated as final and unquestionable.</a:t>
            </a:r>
            <a:endParaRPr lang="en-U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Inspiration from Greek Thinking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6388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The spirit of adventure and enquiry</a:t>
            </a:r>
            <a:r>
              <a:rPr lang="en-US" dirty="0" smtClean="0"/>
              <a:t> was more sharpened by its inspiration from Greek thinking where human life was sought to be interpreted clearly in a mundane context, where </a:t>
            </a:r>
            <a:r>
              <a:rPr lang="en-US" b="1" dirty="0" smtClean="0"/>
              <a:t>earthly achievements were more treated as an outcome of human will and personality </a:t>
            </a:r>
            <a:r>
              <a:rPr lang="en-US" dirty="0" smtClean="0"/>
              <a:t>and where most of the things of life were settled not on the basis of a mystic faith but on the basis of </a:t>
            </a:r>
            <a:r>
              <a:rPr lang="en-US" b="1" dirty="0" smtClean="0"/>
              <a:t>a </a:t>
            </a:r>
            <a:r>
              <a:rPr lang="en-US" b="1" dirty="0" err="1" smtClean="0"/>
              <a:t>labourious</a:t>
            </a:r>
            <a:r>
              <a:rPr lang="en-US" b="1" dirty="0" smtClean="0"/>
              <a:t> process of reasoning.</a:t>
            </a:r>
          </a:p>
          <a:p>
            <a:r>
              <a:rPr lang="en-US" dirty="0" smtClean="0"/>
              <a:t>Truly embodying the aggressive spirit of bourgeois economic ventures, the renaissance made </a:t>
            </a:r>
            <a:r>
              <a:rPr lang="en-US" b="1" dirty="0" smtClean="0"/>
              <a:t>material success the prime goal of life and refused to make any compromise with the rigid moral rules </a:t>
            </a:r>
            <a:r>
              <a:rPr lang="en-US" dirty="0" smtClean="0"/>
              <a:t>that might inhabit the pace of this success.</a:t>
            </a:r>
          </a:p>
          <a:p>
            <a:r>
              <a:rPr lang="en-US" dirty="0" smtClean="0"/>
              <a:t>Renaissance </a:t>
            </a:r>
            <a:r>
              <a:rPr lang="en-US" b="1" dirty="0" smtClean="0"/>
              <a:t>did not totally discard moral and religious prescriptions. </a:t>
            </a:r>
            <a:r>
              <a:rPr lang="en-US" dirty="0" smtClean="0"/>
              <a:t>However, it took </a:t>
            </a:r>
            <a:r>
              <a:rPr lang="en-US" b="1" dirty="0" smtClean="0"/>
              <a:t>them as irrelevant</a:t>
            </a:r>
            <a:r>
              <a:rPr lang="en-US" dirty="0" smtClean="0"/>
              <a:t> and unnecessary in so far as man’s struggle for life was concerned.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Machiavelli’s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638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Machiavelli </a:t>
            </a:r>
            <a:r>
              <a:rPr lang="en-US" b="1" dirty="0" smtClean="0"/>
              <a:t>derives nothing a priori</a:t>
            </a:r>
            <a:r>
              <a:rPr lang="en-US" dirty="0" smtClean="0"/>
              <a:t>. His assumptions are built up </a:t>
            </a:r>
            <a:r>
              <a:rPr lang="en-US" b="1" dirty="0" smtClean="0"/>
              <a:t>neither with the aid of a philosophical </a:t>
            </a:r>
            <a:r>
              <a:rPr lang="en-US" b="1" dirty="0" err="1" smtClean="0"/>
              <a:t>transcedentalism</a:t>
            </a:r>
            <a:r>
              <a:rPr lang="en-US" b="1" dirty="0" smtClean="0"/>
              <a:t> nor on the basis of a so-called religious fetishism.</a:t>
            </a:r>
          </a:p>
          <a:p>
            <a:r>
              <a:rPr lang="en-US" dirty="0" smtClean="0"/>
              <a:t>They, rather, </a:t>
            </a:r>
            <a:r>
              <a:rPr lang="en-US" b="1" dirty="0" smtClean="0"/>
              <a:t>result from hard human facts from historical lessons and from his own personal experiences.</a:t>
            </a:r>
            <a:r>
              <a:rPr lang="en-US" dirty="0" smtClean="0"/>
              <a:t> His data drawn from </a:t>
            </a:r>
            <a:r>
              <a:rPr lang="en-US" b="1" dirty="0" smtClean="0"/>
              <a:t>man as he has been or he is and not from man as he ought to be.</a:t>
            </a:r>
          </a:p>
          <a:p>
            <a:r>
              <a:rPr lang="en-US" dirty="0" smtClean="0"/>
              <a:t>Machiavelli, certainly, is a </a:t>
            </a:r>
            <a:r>
              <a:rPr lang="en-US" b="1" dirty="0" smtClean="0"/>
              <a:t>political analyst and not a political philosopher. </a:t>
            </a:r>
            <a:r>
              <a:rPr lang="en-US" dirty="0" smtClean="0"/>
              <a:t>He treats politics not philosophically but empirically.</a:t>
            </a:r>
          </a:p>
          <a:p>
            <a:r>
              <a:rPr lang="en-US" dirty="0" smtClean="0"/>
              <a:t>His empirical observations produce a </a:t>
            </a:r>
            <a:r>
              <a:rPr lang="en-US" b="1" dirty="0" smtClean="0"/>
              <a:t>highly disagreeable picture of man-</a:t>
            </a:r>
            <a:r>
              <a:rPr lang="en-US" dirty="0" smtClean="0"/>
              <a:t> an ungrateful and selfish creature who cares only for his power and fame, his success and security. Machiavelli develops a thoroughly secular view of human virtue without being tied to morality and traditional norms.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Success, Power and Fame: Chief End in Man’s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Achieving success, power and fame happens to be the chief end in the life of man. Man’s </a:t>
            </a:r>
            <a:r>
              <a:rPr lang="en-US" b="1" dirty="0" smtClean="0"/>
              <a:t>virtue,</a:t>
            </a:r>
            <a:r>
              <a:rPr lang="en-US" dirty="0" smtClean="0"/>
              <a:t> Machiavelli believes, is nothing but </a:t>
            </a:r>
            <a:r>
              <a:rPr lang="en-US" b="1" dirty="0" smtClean="0"/>
              <a:t>those qualities which facilitate the </a:t>
            </a:r>
            <a:r>
              <a:rPr lang="en-US" b="1" dirty="0" smtClean="0"/>
              <a:t>attainment of </a:t>
            </a:r>
            <a:r>
              <a:rPr lang="en-US" b="1" dirty="0" smtClean="0"/>
              <a:t>this goal. </a:t>
            </a:r>
          </a:p>
          <a:p>
            <a:r>
              <a:rPr lang="en-US" dirty="0" smtClean="0"/>
              <a:t>Thus to him good is what is a good means for reaching the mundane goals of material greatness and power. </a:t>
            </a:r>
          </a:p>
          <a:p>
            <a:r>
              <a:rPr lang="en-US" dirty="0" smtClean="0"/>
              <a:t>Machiavelli’s man is, further, a </a:t>
            </a:r>
            <a:r>
              <a:rPr lang="en-US" b="1" dirty="0" smtClean="0"/>
              <a:t>master of his own fate</a:t>
            </a:r>
            <a:r>
              <a:rPr lang="en-US" dirty="0" smtClean="0"/>
              <a:t>. He would not meekly submit to fortune , taking it to be an irresistible force. </a:t>
            </a:r>
            <a:r>
              <a:rPr lang="en-US" b="1" dirty="0" smtClean="0"/>
              <a:t>Fortune, to Machiavelli, is like a woman who has to be kept under control only by a rough handling.</a:t>
            </a:r>
          </a:p>
          <a:p>
            <a:r>
              <a:rPr lang="en-US" dirty="0" smtClean="0"/>
              <a:t>This is why Machiavelli has so much </a:t>
            </a:r>
            <a:r>
              <a:rPr lang="en-US" b="1" dirty="0" smtClean="0"/>
              <a:t>contempt for the traditional Christian values such as humility, submissiveness, resignation and asceticism. </a:t>
            </a:r>
            <a:endParaRPr 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Glorifies Man’s Cruel Aggressiveness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According to Machiavelli, success alone is the criterion of man’s greatness whatever the means he employs for achieving it.</a:t>
            </a:r>
          </a:p>
          <a:p>
            <a:r>
              <a:rPr lang="en-US" dirty="0" smtClean="0"/>
              <a:t> Human </a:t>
            </a:r>
            <a:r>
              <a:rPr lang="en-US" b="1" dirty="0" smtClean="0"/>
              <a:t>life, to him, is a continuous battle which has to be won at any cost.</a:t>
            </a:r>
            <a:r>
              <a:rPr lang="en-US" dirty="0" smtClean="0"/>
              <a:t> </a:t>
            </a:r>
            <a:r>
              <a:rPr lang="en-US" b="1" dirty="0" smtClean="0"/>
              <a:t>Those who win it are alone good and </a:t>
            </a:r>
            <a:r>
              <a:rPr lang="en-US" b="1" dirty="0" err="1" smtClean="0"/>
              <a:t>honourable</a:t>
            </a:r>
            <a:r>
              <a:rPr lang="en-US" b="1" dirty="0" smtClean="0"/>
              <a:t> and they only have the right to rule over others.</a:t>
            </a:r>
          </a:p>
          <a:p>
            <a:r>
              <a:rPr lang="en-US" dirty="0" smtClean="0"/>
              <a:t>The man he depicted was nothing but the bourgeois man that was just appropriate for speeding up the process of dynamic economic activities already underway in European society. </a:t>
            </a:r>
            <a:r>
              <a:rPr lang="en-US" b="1" dirty="0" smtClean="0"/>
              <a:t>The new economic order, for its success, no doubt, called for cruelty, selfishness and aggression </a:t>
            </a:r>
            <a:r>
              <a:rPr lang="en-US" dirty="0" smtClean="0"/>
              <a:t>as the desired qualities on the part of those who controlled this order.</a:t>
            </a:r>
          </a:p>
          <a:p>
            <a:r>
              <a:rPr lang="en-US" dirty="0" smtClean="0"/>
              <a:t>Machiavelli was </a:t>
            </a:r>
            <a:r>
              <a:rPr lang="en-US" b="1" dirty="0" smtClean="0"/>
              <a:t>putting a theoretical </a:t>
            </a:r>
            <a:r>
              <a:rPr lang="en-US" b="1" dirty="0" err="1" smtClean="0"/>
              <a:t>armour</a:t>
            </a:r>
            <a:r>
              <a:rPr lang="en-US" b="1" dirty="0" smtClean="0"/>
              <a:t> around this new economic order </a:t>
            </a:r>
            <a:r>
              <a:rPr lang="en-US" dirty="0" smtClean="0"/>
              <a:t>and around the new class who required an ideational </a:t>
            </a:r>
            <a:r>
              <a:rPr lang="en-US" dirty="0" err="1" smtClean="0"/>
              <a:t>defence</a:t>
            </a:r>
            <a:r>
              <a:rPr lang="en-US" dirty="0" smtClean="0"/>
              <a:t> of their practice.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Historical Perspective of Machiavelli’s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To </a:t>
            </a:r>
            <a:r>
              <a:rPr lang="en-US" b="1" dirty="0" smtClean="0"/>
              <a:t>blame Machiavelli on a personal note for producing a wicked doctrine would be an act of gross oversimplification</a:t>
            </a:r>
            <a:r>
              <a:rPr lang="en-US" dirty="0" smtClean="0"/>
              <a:t> as that would amount to </a:t>
            </a:r>
            <a:r>
              <a:rPr lang="en-US" b="1" dirty="0" smtClean="0"/>
              <a:t>ignoring the correct historical perspective of his ideas.</a:t>
            </a:r>
          </a:p>
          <a:p>
            <a:r>
              <a:rPr lang="en-US" dirty="0" smtClean="0"/>
              <a:t>Thus the savageries manifest in his ideas are not alone his personal product; they are more </a:t>
            </a:r>
            <a:r>
              <a:rPr lang="en-US" b="1" dirty="0" smtClean="0"/>
              <a:t>the reflection of the cruelties of the class Machiavelli stood for. </a:t>
            </a:r>
            <a:r>
              <a:rPr lang="en-US" dirty="0" smtClean="0"/>
              <a:t>And this is why it is necessary to study Machiavelli taking him to be a </a:t>
            </a:r>
            <a:r>
              <a:rPr lang="en-US" b="1" dirty="0" smtClean="0"/>
              <a:t>child of the European Renaissance</a:t>
            </a:r>
            <a:r>
              <a:rPr lang="en-US" dirty="0" smtClean="0"/>
              <a:t>- the unique intellectual movement serving the growing needs of Europe’s emerging bourgeoisie.</a:t>
            </a:r>
          </a:p>
          <a:p>
            <a:r>
              <a:rPr lang="en-US" dirty="0" smtClean="0"/>
              <a:t>But the bourgeois development in Italy had its own peculiarities. These </a:t>
            </a:r>
            <a:r>
              <a:rPr lang="en-US" b="1" dirty="0" smtClean="0"/>
              <a:t>local conditions in Italy are highly relevant to understand Machiavelli </a:t>
            </a:r>
            <a:r>
              <a:rPr lang="en-US" dirty="0" smtClean="0"/>
              <a:t>since they very much conditioned the theme of such ideas.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Historical…(contd.)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European trade and commerce led to a fundamental social change in Europe first flourished in Italy. </a:t>
            </a:r>
            <a:r>
              <a:rPr lang="en-US" b="1" dirty="0" smtClean="0"/>
              <a:t>Italy had a geographical condition ideal for commercial activities</a:t>
            </a:r>
            <a:r>
              <a:rPr lang="en-US" dirty="0" smtClean="0"/>
              <a:t> and thus she became an important gateway of European trade with the East as early as in 10</a:t>
            </a:r>
            <a:r>
              <a:rPr lang="en-US" baseline="30000" dirty="0" smtClean="0"/>
              <a:t>th</a:t>
            </a:r>
            <a:r>
              <a:rPr lang="en-US" dirty="0" smtClean="0"/>
              <a:t> century. The Italian Renaissance emerged to represent the spirit of the increasing </a:t>
            </a:r>
            <a:r>
              <a:rPr lang="en-US" b="1" dirty="0" err="1" smtClean="0"/>
              <a:t>bourgeoisation</a:t>
            </a:r>
            <a:r>
              <a:rPr lang="en-US" b="1" dirty="0" smtClean="0"/>
              <a:t> of Italian society.</a:t>
            </a:r>
          </a:p>
          <a:p>
            <a:r>
              <a:rPr lang="en-US" dirty="0" smtClean="0"/>
              <a:t>In 15</a:t>
            </a:r>
            <a:r>
              <a:rPr lang="en-US" baseline="30000" dirty="0" smtClean="0"/>
              <a:t>th</a:t>
            </a:r>
            <a:r>
              <a:rPr lang="en-US" dirty="0" smtClean="0"/>
              <a:t> century that witnessed the political unification of a number of important European countries I</a:t>
            </a:r>
            <a:r>
              <a:rPr lang="en-US" b="1" dirty="0" smtClean="0"/>
              <a:t>taly was in the midst of dismal political condition.</a:t>
            </a:r>
            <a:r>
              <a:rPr lang="en-US" dirty="0" smtClean="0"/>
              <a:t> It was still a country </a:t>
            </a:r>
            <a:r>
              <a:rPr lang="en-US" b="1" dirty="0" smtClean="0"/>
              <a:t>fragmented into too many city states; there was utter lack of national unity. Italy was far from being a nation state.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</TotalTime>
  <Words>2458</Words>
  <Application>Microsoft Office PowerPoint</Application>
  <PresentationFormat>On-screen Show (4:3)</PresentationFormat>
  <Paragraphs>80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The Context</vt:lpstr>
      <vt:lpstr>Renaissance: A Bourgeois Ethos</vt:lpstr>
      <vt:lpstr>Need for a New Image of Man</vt:lpstr>
      <vt:lpstr>Inspiration from Greek Thinking</vt:lpstr>
      <vt:lpstr>Machiavelli’s Methodology</vt:lpstr>
      <vt:lpstr>Success, Power and Fame: Chief End in Man’s Life</vt:lpstr>
      <vt:lpstr>Glorifies Man’s Cruel Aggressiveness</vt:lpstr>
      <vt:lpstr>The Historical Perspective of Machiavelli’s Ideas</vt:lpstr>
      <vt:lpstr>The Historical…(contd.)</vt:lpstr>
      <vt:lpstr>Excessive Competition and Rivalry among the Bourgeoisie</vt:lpstr>
      <vt:lpstr>Political Instability</vt:lpstr>
      <vt:lpstr>Political…(contd.)</vt:lpstr>
      <vt:lpstr>Secularization of Politics</vt:lpstr>
      <vt:lpstr>Secularization…(contd.)</vt:lpstr>
      <vt:lpstr>Politics has its own Morality</vt:lpstr>
      <vt:lpstr>Power as an End in itself</vt:lpstr>
      <vt:lpstr>Power as…(contd.)</vt:lpstr>
      <vt:lpstr>Acquiescence of the People</vt:lpstr>
      <vt:lpstr>No Interest in Legitimizing the Authority of the State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Context</dc:title>
  <dc:creator>Superman</dc:creator>
  <cp:lastModifiedBy>Superman</cp:lastModifiedBy>
  <cp:revision>78</cp:revision>
  <dcterms:created xsi:type="dcterms:W3CDTF">2006-08-16T00:00:00Z</dcterms:created>
  <dcterms:modified xsi:type="dcterms:W3CDTF">2021-02-27T03:11:40Z</dcterms:modified>
</cp:coreProperties>
</file>