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Herbert Marcuse’s Concept of One-Dimensional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conformity with the dialectical critique of modernity and liberal ideology, Marcuse, a prominent scholar of the Frankfurt School, underlined the </a:t>
            </a:r>
            <a:r>
              <a:rPr lang="en-US" b="1" dirty="0" smtClean="0"/>
              <a:t>subjective, critical and humanist dimension of Marxism.</a:t>
            </a:r>
          </a:p>
          <a:p>
            <a:r>
              <a:rPr lang="en-US" dirty="0" smtClean="0"/>
              <a:t>Marcuse dwelled on the </a:t>
            </a:r>
            <a:r>
              <a:rPr lang="en-US" b="1" dirty="0" smtClean="0"/>
              <a:t>theme of alienation in contemporary Western society </a:t>
            </a:r>
            <a:r>
              <a:rPr lang="en-US" dirty="0" smtClean="0"/>
              <a:t>and gave a penetrating critique of capitalism as regards its impact on human freedom.</a:t>
            </a:r>
          </a:p>
          <a:p>
            <a:r>
              <a:rPr lang="en-US" dirty="0" smtClean="0"/>
              <a:t>According to him capitalism exercises </a:t>
            </a:r>
            <a:r>
              <a:rPr lang="en-US" b="1" dirty="0" smtClean="0"/>
              <a:t>monopolistic control not only on production and distribution,</a:t>
            </a:r>
            <a:r>
              <a:rPr lang="en-US" dirty="0" smtClean="0"/>
              <a:t> it also </a:t>
            </a:r>
            <a:r>
              <a:rPr lang="en-US" b="1" dirty="0" smtClean="0"/>
              <a:t>creates the desire and demand for commodities</a:t>
            </a:r>
            <a:r>
              <a:rPr lang="en-US" dirty="0" smtClean="0"/>
              <a:t> </a:t>
            </a:r>
            <a:r>
              <a:rPr lang="en-US" b="1" dirty="0" smtClean="0"/>
              <a:t>through a clever manipulation of the mass media.</a:t>
            </a:r>
            <a:r>
              <a:rPr lang="en-US" dirty="0" smtClean="0"/>
              <a:t> The result is the </a:t>
            </a:r>
            <a:r>
              <a:rPr lang="en-US" b="1" dirty="0" smtClean="0"/>
              <a:t>widespread craze for consumer goods</a:t>
            </a:r>
            <a:r>
              <a:rPr lang="en-US" dirty="0" smtClean="0"/>
              <a:t> which develops into a </a:t>
            </a:r>
            <a:r>
              <a:rPr lang="en-US" b="1" dirty="0" smtClean="0"/>
              <a:t>distorted second nature </a:t>
            </a:r>
            <a:r>
              <a:rPr lang="en-US" dirty="0" smtClean="0"/>
              <a:t>of 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Marcuse…(contd.)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Consumer capitalism renders the </a:t>
            </a:r>
            <a:r>
              <a:rPr lang="en-US" b="1" dirty="0" smtClean="0"/>
              <a:t>oppressed sections</a:t>
            </a:r>
            <a:r>
              <a:rPr lang="en-US" dirty="0" smtClean="0"/>
              <a:t> </a:t>
            </a:r>
            <a:r>
              <a:rPr lang="en-US" b="1" dirty="0" smtClean="0"/>
              <a:t>insensitive to their original discontent,</a:t>
            </a:r>
            <a:r>
              <a:rPr lang="en-US" dirty="0" smtClean="0"/>
              <a:t> by stimulating their trivial, material desires which can be easily satisfied. Under the spell of gratification of these trivial desires, the </a:t>
            </a:r>
            <a:r>
              <a:rPr lang="en-US" b="1" dirty="0" smtClean="0"/>
              <a:t>genuine urge for freedom disappears.</a:t>
            </a:r>
          </a:p>
          <a:p>
            <a:r>
              <a:rPr lang="en-US" dirty="0" smtClean="0"/>
              <a:t>Thus, the </a:t>
            </a:r>
            <a:r>
              <a:rPr lang="en-US" b="1" dirty="0" smtClean="0"/>
              <a:t>alienated human beings become unaware of their alienation.</a:t>
            </a:r>
            <a:r>
              <a:rPr lang="en-US" dirty="0" smtClean="0"/>
              <a:t> Under the circumstances, </a:t>
            </a:r>
            <a:r>
              <a:rPr lang="en-US" b="1" dirty="0" smtClean="0"/>
              <a:t>they should first be awakened to realize their condition of alienation </a:t>
            </a:r>
            <a:r>
              <a:rPr lang="en-US" dirty="0" smtClean="0"/>
              <a:t>in order to arouse their urge for freedom.</a:t>
            </a:r>
          </a:p>
          <a:p>
            <a:r>
              <a:rPr lang="en-US" dirty="0" smtClean="0"/>
              <a:t>It will be a </a:t>
            </a:r>
            <a:r>
              <a:rPr lang="en-US" b="1" dirty="0" smtClean="0"/>
              <a:t>democratic community</a:t>
            </a:r>
            <a:r>
              <a:rPr lang="en-US" dirty="0" smtClean="0"/>
              <a:t> where work will become play, and </a:t>
            </a:r>
            <a:r>
              <a:rPr lang="en-US" b="1" dirty="0" smtClean="0"/>
              <a:t>necessary </a:t>
            </a:r>
            <a:r>
              <a:rPr lang="en-US" b="1" dirty="0" err="1" smtClean="0"/>
              <a:t>labour</a:t>
            </a:r>
            <a:r>
              <a:rPr lang="en-US" b="1" dirty="0" smtClean="0"/>
              <a:t> will be organized in harmony with liberated, and authentic, individual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Habermas</a:t>
            </a:r>
            <a:r>
              <a:rPr lang="en-US" dirty="0" smtClean="0"/>
              <a:t> on Human Capacity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Jurgen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r>
              <a:rPr lang="en-US" dirty="0" smtClean="0"/>
              <a:t> was as emphatic as earlier theorists in his </a:t>
            </a:r>
            <a:r>
              <a:rPr lang="en-US" b="1" dirty="0" smtClean="0"/>
              <a:t>critique of instrumental rationality of liberalism. </a:t>
            </a:r>
            <a:r>
              <a:rPr lang="en-US" dirty="0" smtClean="0"/>
              <a:t>He maintains that it is </a:t>
            </a:r>
            <a:r>
              <a:rPr lang="en-US" b="1" dirty="0" smtClean="0"/>
              <a:t>possible to find non-instrumental rationality but rational criteria</a:t>
            </a:r>
            <a:r>
              <a:rPr lang="en-US" dirty="0" smtClean="0"/>
              <a:t> in reference to which a </a:t>
            </a:r>
            <a:r>
              <a:rPr lang="en-US" b="1" dirty="0" smtClean="0"/>
              <a:t>social critique may be formulated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significance of such criteria lies in the fact that they provide the </a:t>
            </a:r>
            <a:r>
              <a:rPr lang="en-US" b="1" dirty="0" smtClean="0"/>
              <a:t>basis for a critical assessment of our shared beliefs and values and of institutions </a:t>
            </a:r>
            <a:r>
              <a:rPr lang="en-US" dirty="0" smtClean="0"/>
              <a:t>they find an embodiment, such as our legal and political arrangements.</a:t>
            </a:r>
          </a:p>
          <a:p>
            <a:r>
              <a:rPr lang="en-US" dirty="0" smtClean="0"/>
              <a:t>These </a:t>
            </a:r>
            <a:r>
              <a:rPr lang="en-US" b="1" dirty="0" smtClean="0"/>
              <a:t>values and institutions</a:t>
            </a:r>
            <a:r>
              <a:rPr lang="en-US" dirty="0" smtClean="0"/>
              <a:t>  form what </a:t>
            </a:r>
            <a:r>
              <a:rPr lang="en-US" dirty="0" err="1" smtClean="0"/>
              <a:t>Habermas</a:t>
            </a:r>
            <a:r>
              <a:rPr lang="en-US" dirty="0" smtClean="0"/>
              <a:t> refers to as our </a:t>
            </a:r>
            <a:r>
              <a:rPr lang="en-US" b="1" dirty="0" smtClean="0"/>
              <a:t>‘</a:t>
            </a:r>
            <a:r>
              <a:rPr lang="en-US" b="1" dirty="0" err="1" smtClean="0"/>
              <a:t>lifeworld</a:t>
            </a:r>
            <a:r>
              <a:rPr lang="en-US" b="1" dirty="0" smtClean="0"/>
              <a:t>’ </a:t>
            </a:r>
            <a:r>
              <a:rPr lang="en-US" dirty="0" smtClean="0"/>
              <a:t>that always carries the possibility of coming under the influence of a system which is </a:t>
            </a:r>
            <a:r>
              <a:rPr lang="en-US" b="1" dirty="0" smtClean="0"/>
              <a:t>heavily in </a:t>
            </a:r>
            <a:r>
              <a:rPr lang="en-US" b="1" dirty="0" err="1" smtClean="0"/>
              <a:t>favour</a:t>
            </a:r>
            <a:r>
              <a:rPr lang="en-US" b="1" dirty="0" smtClean="0"/>
              <a:t> of dominant sections.</a:t>
            </a:r>
          </a:p>
          <a:p>
            <a:r>
              <a:rPr lang="en-US" dirty="0" smtClean="0"/>
              <a:t>In such an eventuality, we may turn towards </a:t>
            </a:r>
            <a:r>
              <a:rPr lang="en-US" b="1" dirty="0" smtClean="0"/>
              <a:t>rational scrutiny of the ‘life world’ and highlight its distortion.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Capacity for Communication: The Basis of Rational 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Habermas</a:t>
            </a:r>
            <a:r>
              <a:rPr lang="en-US" dirty="0" smtClean="0"/>
              <a:t>, the </a:t>
            </a:r>
            <a:r>
              <a:rPr lang="en-US" b="1" dirty="0" smtClean="0"/>
              <a:t>basis of rational critique </a:t>
            </a:r>
            <a:r>
              <a:rPr lang="en-US" dirty="0" smtClean="0"/>
              <a:t>lies in the </a:t>
            </a:r>
            <a:r>
              <a:rPr lang="en-US" b="1" dirty="0" smtClean="0"/>
              <a:t>human capacity for communication for language use</a:t>
            </a:r>
            <a:r>
              <a:rPr lang="en-US" dirty="0" smtClean="0"/>
              <a:t>. </a:t>
            </a:r>
            <a:r>
              <a:rPr lang="en-US" dirty="0" err="1" smtClean="0"/>
              <a:t>Habermas</a:t>
            </a:r>
            <a:r>
              <a:rPr lang="en-US" dirty="0" smtClean="0"/>
              <a:t> hints at the </a:t>
            </a:r>
            <a:r>
              <a:rPr lang="en-US" b="1" dirty="0" smtClean="0"/>
              <a:t>universal value of the standard of language and communication</a:t>
            </a:r>
            <a:r>
              <a:rPr lang="en-US" dirty="0" smtClean="0"/>
              <a:t> and thus its importance.</a:t>
            </a:r>
          </a:p>
          <a:p>
            <a:r>
              <a:rPr lang="en-US" dirty="0" smtClean="0"/>
              <a:t>Such standards are appealing because they are genuinely universal and are </a:t>
            </a:r>
            <a:r>
              <a:rPr lang="en-US" b="1" dirty="0" smtClean="0"/>
              <a:t>derived from the logic of language use itself</a:t>
            </a:r>
            <a:r>
              <a:rPr lang="en-US" dirty="0" smtClean="0"/>
              <a:t>. They </a:t>
            </a:r>
            <a:r>
              <a:rPr lang="en-US" b="1" dirty="0" smtClean="0"/>
              <a:t>transcend the particular, and potentially flawed, beliefs and values </a:t>
            </a:r>
            <a:r>
              <a:rPr lang="en-US" dirty="0" smtClean="0"/>
              <a:t>that we have established in our actual social communication.</a:t>
            </a:r>
          </a:p>
          <a:p>
            <a:r>
              <a:rPr lang="en-US" dirty="0" err="1" smtClean="0"/>
              <a:t>Habermas</a:t>
            </a:r>
            <a:r>
              <a:rPr lang="en-US" dirty="0" smtClean="0"/>
              <a:t> argues that whenever we use language, we </a:t>
            </a:r>
            <a:r>
              <a:rPr lang="en-US" b="1" dirty="0" smtClean="0"/>
              <a:t>implicitly commit ourselves to certain key criteria.</a:t>
            </a:r>
            <a:r>
              <a:rPr lang="en-US" dirty="0" smtClean="0"/>
              <a:t> These consist of </a:t>
            </a:r>
            <a:r>
              <a:rPr lang="en-US" b="1" dirty="0" smtClean="0"/>
              <a:t>truth, sincerity, moral appropriateness and intelligibility.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Speech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Habermas</a:t>
            </a:r>
            <a:r>
              <a:rPr lang="en-US" dirty="0" smtClean="0"/>
              <a:t> draws the </a:t>
            </a:r>
            <a:r>
              <a:rPr lang="en-US" b="1" dirty="0" smtClean="0"/>
              <a:t>contours of such a communication</a:t>
            </a:r>
            <a:r>
              <a:rPr lang="en-US" dirty="0" smtClean="0"/>
              <a:t> in the form of the </a:t>
            </a:r>
            <a:r>
              <a:rPr lang="en-US" b="1" dirty="0" smtClean="0"/>
              <a:t>‘ideal speech situation’</a:t>
            </a:r>
            <a:r>
              <a:rPr lang="en-US" dirty="0" smtClean="0"/>
              <a:t>. This makes the possibility of </a:t>
            </a:r>
            <a:r>
              <a:rPr lang="en-US" b="1" dirty="0" smtClean="0"/>
              <a:t>communication free from distortions, hidden agenda, biases or arbitrary closure.</a:t>
            </a:r>
          </a:p>
          <a:p>
            <a:r>
              <a:rPr lang="en-US" dirty="0" smtClean="0"/>
              <a:t>Such discussions are not only rational but are also guided by the force of better argument alone </a:t>
            </a:r>
            <a:r>
              <a:rPr lang="en-US" b="1" dirty="0" smtClean="0"/>
              <a:t>ensuring all participants an equal chance to speak</a:t>
            </a:r>
            <a:r>
              <a:rPr lang="en-US" dirty="0" smtClean="0"/>
              <a:t>, to make an argument or express a point of view.</a:t>
            </a:r>
          </a:p>
          <a:p>
            <a:r>
              <a:rPr lang="en-US" dirty="0" smtClean="0"/>
              <a:t>This is how such kind of communication helps to arrive at a </a:t>
            </a:r>
            <a:r>
              <a:rPr lang="en-US" b="1" dirty="0" smtClean="0"/>
              <a:t>rational consensus</a:t>
            </a:r>
            <a:r>
              <a:rPr lang="en-US" dirty="0" smtClean="0"/>
              <a:t>. Even if distortions creep into the communication of a kind, there is a need to </a:t>
            </a:r>
            <a:r>
              <a:rPr lang="en-US" b="1" dirty="0" smtClean="0"/>
              <a:t>raise the level of such communication from a particular to the general level</a:t>
            </a:r>
            <a:r>
              <a:rPr lang="en-US" dirty="0" smtClean="0"/>
              <a:t> of social conversation in order to identify the distortion and to eliminate them.</a:t>
            </a:r>
          </a:p>
          <a:p>
            <a:r>
              <a:rPr lang="en-US" dirty="0" smtClean="0"/>
              <a:t>Such an </a:t>
            </a:r>
            <a:r>
              <a:rPr lang="en-US" b="1" dirty="0" smtClean="0"/>
              <a:t>eliminating process emerges out of </a:t>
            </a:r>
            <a:r>
              <a:rPr lang="en-US" b="1" dirty="0" err="1" smtClean="0"/>
              <a:t>Habermas</a:t>
            </a:r>
            <a:r>
              <a:rPr lang="en-US" b="1" dirty="0" smtClean="0"/>
              <a:t>’ critique of modern liberal capitalist societies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Herbert Marcuse’s Concept of One-Dimensional Man</vt:lpstr>
      <vt:lpstr>Herbert Marcuse…(contd.)</vt:lpstr>
      <vt:lpstr>J. Habermas on Human Capacity for Communication</vt:lpstr>
      <vt:lpstr>Human Capacity for Communication: The Basis of Rational Critique</vt:lpstr>
      <vt:lpstr>Ideal Speech Situation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Herbert Marcuse’s Concept of One-Dimensional Man</dc:title>
  <dc:creator>admin</dc:creator>
  <cp:lastModifiedBy>admin</cp:lastModifiedBy>
  <cp:revision>5</cp:revision>
  <dcterms:created xsi:type="dcterms:W3CDTF">2006-08-16T00:00:00Z</dcterms:created>
  <dcterms:modified xsi:type="dcterms:W3CDTF">2021-02-14T03:19:26Z</dcterms:modified>
</cp:coreProperties>
</file>