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07882-3BAD-484B-91A8-0FB8F404C6C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46502-3A92-4A31-B27B-53AC990AD2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46502-3A92-4A31-B27B-53AC990AD26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Contradictions of the </a:t>
            </a:r>
            <a:r>
              <a:rPr lang="en-US" dirty="0" err="1" smtClean="0"/>
              <a:t>Dirigiste</a:t>
            </a:r>
            <a:r>
              <a:rPr lang="en-US" dirty="0" smtClean="0"/>
              <a:t> Regime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This phenomenon of </a:t>
            </a:r>
            <a:r>
              <a:rPr lang="en-US" b="1" dirty="0" smtClean="0"/>
              <a:t>financial globalization</a:t>
            </a:r>
            <a:r>
              <a:rPr lang="en-US" dirty="0" smtClean="0"/>
              <a:t> was bound to affect the domestic economy, sucking domestic wealth holders into its vortex and in the process </a:t>
            </a:r>
            <a:r>
              <a:rPr lang="en-US" b="1" dirty="0" smtClean="0"/>
              <a:t>undermining the viability of the </a:t>
            </a:r>
            <a:r>
              <a:rPr lang="en-US" b="1" dirty="0" err="1" smtClean="0"/>
              <a:t>dirigiste</a:t>
            </a:r>
            <a:r>
              <a:rPr lang="en-US" b="1" dirty="0" smtClean="0"/>
              <a:t> alternative.</a:t>
            </a:r>
          </a:p>
          <a:p>
            <a:r>
              <a:rPr lang="en-US" dirty="0" smtClean="0"/>
              <a:t>For any state intervention to be even remotely effective, it is essential that there be some </a:t>
            </a:r>
            <a:r>
              <a:rPr lang="en-US" b="1" dirty="0" smtClean="0"/>
              <a:t>“control area”</a:t>
            </a:r>
            <a:r>
              <a:rPr lang="en-US" dirty="0" smtClean="0"/>
              <a:t> within the domain of the state over which it can ensure a degree of correspondence between the intentions behind its policy actions and their outcomes.</a:t>
            </a:r>
          </a:p>
          <a:p>
            <a:r>
              <a:rPr lang="en-US" dirty="0" smtClean="0"/>
              <a:t>If </a:t>
            </a:r>
            <a:r>
              <a:rPr lang="en-US" b="1" dirty="0" smtClean="0"/>
              <a:t>finance can flow in or flow out in response to pressures emanating from abroad,</a:t>
            </a:r>
            <a:r>
              <a:rPr lang="en-US" dirty="0" smtClean="0"/>
              <a:t> if the </a:t>
            </a:r>
            <a:r>
              <a:rPr lang="en-US" b="1" dirty="0" smtClean="0"/>
              <a:t>domestic wealth holders’ </a:t>
            </a:r>
            <a:r>
              <a:rPr lang="en-US" b="1" dirty="0" err="1" smtClean="0"/>
              <a:t>behaviour</a:t>
            </a:r>
            <a:r>
              <a:rPr lang="en-US" b="1" dirty="0" smtClean="0"/>
              <a:t> defies the very concept of a “control area” under the domain of the nation-state,</a:t>
            </a:r>
            <a:r>
              <a:rPr lang="en-US" dirty="0" smtClean="0"/>
              <a:t> then the possibility of state intervention gets eroded.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Bleak Export Prospects of Indian Capital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Given the sluggish growth of the home market, breaking into export markets could have provided a </a:t>
            </a:r>
            <a:r>
              <a:rPr lang="en-US" b="1" dirty="0" smtClean="0"/>
              <a:t>new stimulus to industrial expansion and a new basis for capital accumulation in productive channels.</a:t>
            </a:r>
          </a:p>
          <a:p>
            <a:r>
              <a:rPr lang="en-US" dirty="0" smtClean="0"/>
              <a:t>But </a:t>
            </a:r>
            <a:r>
              <a:rPr lang="en-US" b="1" dirty="0" smtClean="0"/>
              <a:t>export markets were dominated by metropolitan capital.</a:t>
            </a:r>
            <a:r>
              <a:rPr lang="en-US" dirty="0" smtClean="0"/>
              <a:t> Thus, the export prospects of Indian capital consequently remained bleak.</a:t>
            </a:r>
          </a:p>
          <a:p>
            <a:r>
              <a:rPr lang="en-US" dirty="0" smtClean="0"/>
              <a:t>Support for Fund-Bank-style liberalization was growing not just among a section of capital. A whole new category of </a:t>
            </a:r>
            <a:r>
              <a:rPr lang="en-US" b="1" dirty="0" smtClean="0"/>
              <a:t>an altogether different kind of businessperson was coming up,</a:t>
            </a:r>
            <a:r>
              <a:rPr lang="en-US" dirty="0" smtClean="0"/>
              <a:t> who was more in the nature of an upstart, </a:t>
            </a:r>
            <a:r>
              <a:rPr lang="en-US" b="1" dirty="0" smtClean="0"/>
              <a:t>international racketeer, fixer, middleman, often of “nonresident Indian” origin or having nonresident Indian associations, often linked smuggling and the arms trade.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Growing Support for Fund-Bank-style Liberalization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new businesspeople in any case </a:t>
            </a:r>
            <a:r>
              <a:rPr lang="en-US" b="1" dirty="0" smtClean="0"/>
              <a:t>did not have much of a production base, and their parasitic intermediary status </a:t>
            </a:r>
            <a:r>
              <a:rPr lang="en-US" dirty="0" smtClean="0"/>
              <a:t>as well as the international value of their operations naturally </a:t>
            </a:r>
            <a:r>
              <a:rPr lang="en-US" b="1" dirty="0" smtClean="0"/>
              <a:t>inclined them toward an “open economy.”</a:t>
            </a:r>
          </a:p>
          <a:p>
            <a:r>
              <a:rPr lang="en-US" dirty="0" smtClean="0"/>
              <a:t>And finally, one should not exclude a section of the </a:t>
            </a:r>
            <a:r>
              <a:rPr lang="en-US" b="1" dirty="0" smtClean="0"/>
              <a:t>top bureaucracy itself, which had close links with the Fund and Bank,</a:t>
            </a:r>
            <a:r>
              <a:rPr lang="en-US" dirty="0" smtClean="0"/>
              <a:t> either as ex-employees who might return any time to Washington D.C., or as someone </a:t>
            </a:r>
            <a:r>
              <a:rPr lang="en-US" b="1" dirty="0" smtClean="0"/>
              <a:t>engaged in dollar projects of various kinds</a:t>
            </a:r>
            <a:r>
              <a:rPr lang="en-US" dirty="0" smtClean="0"/>
              <a:t>, or as someone having some other aspirations. The weight of this section in the top bureaucracy had been growing rapidly, and its </a:t>
            </a:r>
            <a:r>
              <a:rPr lang="en-US" b="1" dirty="0" smtClean="0"/>
              <a:t>inclination naturally was in the direction of the Fund-Bank policy regime.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Thus, quite apart from the </a:t>
            </a:r>
            <a:r>
              <a:rPr lang="en-US" b="1" dirty="0" smtClean="0"/>
              <a:t>growing leverage exercised by the international agencies </a:t>
            </a:r>
            <a:r>
              <a:rPr lang="en-US" dirty="0" smtClean="0"/>
              <a:t>in their capacity as “donors,” </a:t>
            </a:r>
            <a:r>
              <a:rPr lang="en-US" b="1" dirty="0" smtClean="0"/>
              <a:t>the internal contradictions of the </a:t>
            </a:r>
            <a:r>
              <a:rPr lang="en-US" b="1" dirty="0" err="1" smtClean="0"/>
              <a:t>Nehruvian</a:t>
            </a:r>
            <a:r>
              <a:rPr lang="en-US" b="1" dirty="0" smtClean="0"/>
              <a:t> </a:t>
            </a:r>
            <a:r>
              <a:rPr lang="en-US" b="1" dirty="0" err="1" smtClean="0"/>
              <a:t>dirigiste</a:t>
            </a:r>
            <a:r>
              <a:rPr lang="en-US" b="1" dirty="0" smtClean="0"/>
              <a:t> policy regime </a:t>
            </a:r>
            <a:r>
              <a:rPr lang="en-US" dirty="0" smtClean="0"/>
              <a:t>generated increasing support within the powerful and affluent sections of society for </a:t>
            </a:r>
            <a:r>
              <a:rPr lang="en-US" b="1" dirty="0" smtClean="0"/>
              <a:t>changing the regime in the manner desired by these agencies.</a:t>
            </a:r>
            <a:endParaRPr lang="en-US" b="1" smtClean="0"/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Contradictions…(contd.)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 stated earlier the changed international context was not alone responsible for the eventual transcendence of the </a:t>
            </a:r>
            <a:r>
              <a:rPr lang="en-US" dirty="0" err="1" smtClean="0"/>
              <a:t>dirigiste</a:t>
            </a:r>
            <a:r>
              <a:rPr lang="en-US" dirty="0" smtClean="0"/>
              <a:t> regime. </a:t>
            </a:r>
            <a:r>
              <a:rPr lang="en-US" b="1" dirty="0" smtClean="0"/>
              <a:t>The regime had serious internal contradictions</a:t>
            </a:r>
            <a:r>
              <a:rPr lang="en-US" dirty="0" smtClean="0"/>
              <a:t> that contributed to an </a:t>
            </a:r>
            <a:r>
              <a:rPr lang="en-US" b="1" dirty="0" smtClean="0"/>
              <a:t>erosion of its social stability</a:t>
            </a:r>
            <a:r>
              <a:rPr lang="en-US" dirty="0" smtClean="0"/>
              <a:t> as well as of its </a:t>
            </a:r>
            <a:r>
              <a:rPr lang="en-US" b="1" dirty="0" smtClean="0"/>
              <a:t>economic viability,</a:t>
            </a:r>
            <a:r>
              <a:rPr lang="en-US" dirty="0" smtClean="0"/>
              <a:t> and propelled it toward a situation where </a:t>
            </a:r>
            <a:r>
              <a:rPr lang="en-US" b="1" dirty="0" smtClean="0"/>
              <a:t>it could not summon the will for any alternative viable responses to the changed context</a:t>
            </a:r>
            <a:r>
              <a:rPr lang="en-US" dirty="0" smtClean="0"/>
              <a:t> that has already been underscored.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economic policy regime erected in the 1950s </a:t>
            </a:r>
            <a:r>
              <a:rPr lang="en-US" dirty="0" smtClean="0"/>
              <a:t>had its roots in the freedom struggle itself. The economy had been </a:t>
            </a:r>
            <a:r>
              <a:rPr lang="en-US" b="1" dirty="0" smtClean="0"/>
              <a:t>dominated by metropolitan capital </a:t>
            </a:r>
            <a:r>
              <a:rPr lang="en-US" dirty="0" smtClean="0"/>
              <a:t>and metropolitan commodities in the pre-independence period.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Contradictions…(contd.)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Freedom meant freedom from this domination</a:t>
            </a:r>
            <a:r>
              <a:rPr lang="en-US" dirty="0" smtClean="0"/>
              <a:t>, and this </a:t>
            </a:r>
            <a:r>
              <a:rPr lang="en-US" b="1" dirty="0" smtClean="0"/>
              <a:t>could not be ensured without giving the state in independent India a major role in building up infrastructure,</a:t>
            </a:r>
            <a:r>
              <a:rPr lang="en-US" dirty="0" smtClean="0"/>
              <a:t> expanding and strengthening the productive base of the economy, setting up new financial institutions, and regulating and coordinating economic activity.</a:t>
            </a:r>
          </a:p>
          <a:p>
            <a:r>
              <a:rPr lang="en-US" dirty="0" smtClean="0"/>
              <a:t>This was necessary for building capitalism itself, though Nehru had his ideological conviction and commitment to achieve socialism. </a:t>
            </a:r>
            <a:r>
              <a:rPr lang="en-US" b="1" dirty="0" smtClean="0"/>
              <a:t>Three mutually reinforcing and interrelated contradictions</a:t>
            </a:r>
            <a:r>
              <a:rPr lang="en-US" dirty="0" smtClean="0"/>
              <a:t> need to be noted.</a:t>
            </a:r>
          </a:p>
          <a:p>
            <a:r>
              <a:rPr lang="en-US" dirty="0" smtClean="0"/>
              <a:t>First, the </a:t>
            </a:r>
            <a:r>
              <a:rPr lang="en-US" b="1" dirty="0" smtClean="0"/>
              <a:t>state within the old economic policy regime had to simultaneously fulfill two different roles that were incompatible in the long run</a:t>
            </a:r>
            <a:r>
              <a:rPr lang="en-US" dirty="0" smtClean="0"/>
              <a:t>. On the one hand it had to </a:t>
            </a:r>
            <a:r>
              <a:rPr lang="en-US" b="1" dirty="0" smtClean="0"/>
              <a:t>maintain growing expenditures, in particular investment expenditure,</a:t>
            </a:r>
            <a:r>
              <a:rPr lang="en-US" dirty="0" smtClean="0"/>
              <a:t> in order to keep the domestic market expanding. </a:t>
            </a:r>
            <a:r>
              <a:rPr lang="en-US" b="1" dirty="0" smtClean="0"/>
              <a:t>Reasons: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Contradictions…(contd.)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The absence of any radical land distribution had meant that the </a:t>
            </a:r>
            <a:r>
              <a:rPr lang="en-US" b="1" dirty="0" smtClean="0"/>
              <a:t>domestic market, especially for industrial goods, had remained narrowly based </a:t>
            </a:r>
            <a:r>
              <a:rPr lang="en-US" dirty="0" smtClean="0"/>
              <a:t>socially.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It had also meant that the </a:t>
            </a:r>
            <a:r>
              <a:rPr lang="en-US" b="1" dirty="0" smtClean="0"/>
              <a:t>growth of agricultural output,</a:t>
            </a:r>
            <a:r>
              <a:rPr lang="en-US" dirty="0" smtClean="0"/>
              <a:t> though far greater than in the colonial period, </a:t>
            </a:r>
            <a:r>
              <a:rPr lang="en-US" b="1" dirty="0" smtClean="0"/>
              <a:t>remained well below potential.</a:t>
            </a:r>
          </a:p>
          <a:p>
            <a:pPr marL="571500" indent="-571500"/>
            <a:r>
              <a:rPr lang="en-US" dirty="0" smtClean="0"/>
              <a:t>Under these circumstances, </a:t>
            </a:r>
            <a:r>
              <a:rPr lang="en-US" b="1" dirty="0" smtClean="0"/>
              <a:t>a continuous growth in state spending was essential for the growth of the market</a:t>
            </a:r>
            <a:r>
              <a:rPr lang="en-US" dirty="0" smtClean="0"/>
              <a:t>. At the same time, however, </a:t>
            </a:r>
            <a:r>
              <a:rPr lang="en-US" b="1" dirty="0" smtClean="0"/>
              <a:t>the state exchequer was the medium through which large-scale transfers were made to the capitalist and proto-capitalist groups.</a:t>
            </a:r>
            <a:r>
              <a:rPr lang="en-US" dirty="0" smtClean="0"/>
              <a:t> In other words, the state was </a:t>
            </a:r>
            <a:r>
              <a:rPr lang="en-US" b="1" dirty="0" smtClean="0"/>
              <a:t>an instrument for the “primary accumulation of capital.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in Government’s Revenue Deficit and Fiscal Deficit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contradiction between these two different roles of the state manifested itself (despite increasing resort to indirect taxation and administered price hikes) through </a:t>
            </a:r>
            <a:r>
              <a:rPr lang="en-US" b="1" dirty="0" smtClean="0"/>
              <a:t>a growth in the government’s revenue deficit.</a:t>
            </a:r>
          </a:p>
          <a:p>
            <a:r>
              <a:rPr lang="en-US" dirty="0" smtClean="0"/>
              <a:t>A result of course was that </a:t>
            </a:r>
            <a:r>
              <a:rPr lang="en-US" b="1" dirty="0" smtClean="0"/>
              <a:t>the fiscal deficit also went up.</a:t>
            </a:r>
            <a:r>
              <a:rPr lang="en-US" dirty="0" smtClean="0"/>
              <a:t> This, however, reflected </a:t>
            </a:r>
            <a:r>
              <a:rPr lang="en-US" b="1" dirty="0" smtClean="0"/>
              <a:t>not a step-up in public investment but a decline in public savings. </a:t>
            </a:r>
            <a:r>
              <a:rPr lang="en-US" dirty="0" smtClean="0"/>
              <a:t>The </a:t>
            </a:r>
            <a:r>
              <a:rPr lang="en-US" b="1" dirty="0" smtClean="0"/>
              <a:t>revenue account of the central government</a:t>
            </a:r>
            <a:r>
              <a:rPr lang="en-US" dirty="0" smtClean="0"/>
              <a:t>-1950-60-was in surplus; in the 1970s-went into a deficit; this deficit climbed steadily from Rs. 20,370 million in 1980-81 to Rs.105,140 million in 1988-89; Rs. 119, 140 million in 1989-90; and Rs. 185, 610 million in 1990-91.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Implications of this Growing Fiscal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implications of this growing fiscal crisis</a:t>
            </a:r>
            <a:r>
              <a:rPr lang="en-US" dirty="0" smtClean="0"/>
              <a:t> were obvious: </a:t>
            </a:r>
            <a:r>
              <a:rPr lang="en-US" b="1" dirty="0" smtClean="0"/>
              <a:t>the government had either to cut back the tempo of its investment or to maintain this tempo through increased recourse to borrowing.</a:t>
            </a:r>
            <a:r>
              <a:rPr lang="en-US" dirty="0" smtClean="0"/>
              <a:t> If the borrowing is from abroad, then the building up of pressure for a change in the policy regime is obvious.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state would sooner or later have to cut back its expenditure, especially investment expenditure, which would slow down the economy</a:t>
            </a:r>
            <a:r>
              <a:rPr lang="en-US" dirty="0" smtClean="0"/>
              <a:t> and eventually </a:t>
            </a:r>
            <a:r>
              <a:rPr lang="en-US" b="1" dirty="0" smtClean="0"/>
              <a:t>arouse capitalists’ demands for an alternative policy regime.</a:t>
            </a:r>
            <a:r>
              <a:rPr lang="en-US" dirty="0" smtClean="0"/>
              <a:t> In short, the regime gets progressively engulfed in a crisis.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Contradiction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It lay in the </a:t>
            </a:r>
            <a:r>
              <a:rPr lang="en-US" b="1" dirty="0" smtClean="0"/>
              <a:t>inability of the state to impose a minimum measure of “discipline” and “respect for law” among the capitalists, </a:t>
            </a:r>
            <a:r>
              <a:rPr lang="en-US" dirty="0" smtClean="0"/>
              <a:t>without which no capitalist system anywhere can be tenable. Disregard for the laws of the land, especially tax laws, was an important component of the primary accumulation of capital.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third contradiction had its roots in the intellectual ambience of an ex-colonial society like India.</a:t>
            </a:r>
            <a:r>
              <a:rPr lang="en-US" dirty="0" smtClean="0"/>
              <a:t> The </a:t>
            </a:r>
            <a:r>
              <a:rPr lang="en-US" b="1" dirty="0" smtClean="0"/>
              <a:t>market for industrial goods </a:t>
            </a:r>
            <a:r>
              <a:rPr lang="en-US" dirty="0" smtClean="0"/>
              <a:t>was from its very inception, as we have seen, a </a:t>
            </a:r>
            <a:r>
              <a:rPr lang="en-US" b="1" dirty="0" smtClean="0"/>
              <a:t>narrowly based one </a:t>
            </a:r>
            <a:r>
              <a:rPr lang="en-US" dirty="0" smtClean="0"/>
              <a:t>socially.</a:t>
            </a:r>
          </a:p>
          <a:p>
            <a:r>
              <a:rPr lang="en-US" b="1" dirty="0" smtClean="0"/>
              <a:t>Capitalism in its metropolitan </a:t>
            </a:r>
            <a:r>
              <a:rPr lang="en-US" b="1" dirty="0" err="1" smtClean="0"/>
              <a:t>centres</a:t>
            </a:r>
            <a:r>
              <a:rPr lang="en-US" dirty="0" smtClean="0"/>
              <a:t>, however, is </a:t>
            </a:r>
            <a:r>
              <a:rPr lang="en-US" b="1" dirty="0" smtClean="0"/>
              <a:t>characterized by continuous product innovation, </a:t>
            </a:r>
            <a:r>
              <a:rPr lang="en-US" dirty="0" smtClean="0"/>
              <a:t>the phenomenon of newer and ever newer goods being thrown into the market, resulting in </a:t>
            </a:r>
            <a:r>
              <a:rPr lang="en-US" b="1" dirty="0" smtClean="0"/>
              <a:t>alterations of lifestyles.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Third Internal Contradiction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an ex-colonial economy like India, the </a:t>
            </a:r>
            <a:r>
              <a:rPr lang="en-US" b="1" dirty="0" smtClean="0"/>
              <a:t>comparatively narrow social segment having additional purchasing power</a:t>
            </a:r>
            <a:r>
              <a:rPr lang="en-US" dirty="0" smtClean="0"/>
              <a:t> whose growing consumption provides the main source of the growth in demand for industrial consumer goods, is also </a:t>
            </a:r>
            <a:r>
              <a:rPr lang="en-US" b="1" dirty="0" smtClean="0"/>
              <a:t>anxious to emulate the lifestyles prevailing in the metropolitan centre.</a:t>
            </a:r>
          </a:p>
          <a:p>
            <a:r>
              <a:rPr lang="en-US" dirty="0" smtClean="0"/>
              <a:t>It is </a:t>
            </a:r>
            <a:r>
              <a:rPr lang="en-US" b="1" dirty="0" smtClean="0"/>
              <a:t>not satisfied with having more and more of the same goods</a:t>
            </a:r>
            <a:r>
              <a:rPr lang="en-US" dirty="0" smtClean="0"/>
              <a:t> that are domestically produced, </a:t>
            </a:r>
            <a:r>
              <a:rPr lang="en-US" b="1" dirty="0" smtClean="0"/>
              <a:t>nor is it content </a:t>
            </a:r>
            <a:r>
              <a:rPr lang="en-US" dirty="0" smtClean="0"/>
              <a:t>merely with </a:t>
            </a:r>
            <a:r>
              <a:rPr lang="en-US" b="1" dirty="0" smtClean="0"/>
              <a:t>expending its additional purchasing power upon such new goods as the domestic economy, on its own, is capable of innovating.</a:t>
            </a:r>
          </a:p>
          <a:p>
            <a:r>
              <a:rPr lang="en-US" dirty="0" smtClean="0"/>
              <a:t>Its </a:t>
            </a:r>
            <a:r>
              <a:rPr lang="en-US" b="1" dirty="0" smtClean="0"/>
              <a:t>demand is for the new goods that are being produced and consumed in the metropolitan centers</a:t>
            </a:r>
            <a:r>
              <a:rPr lang="en-US" dirty="0" smtClean="0"/>
              <a:t> and which, given the constraints upon the innovative capacity of the domestic economy, are incapable of being locally produced purely on the basis of indigenous resources and indigenous technology.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Third Internal…(contd.)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 </a:t>
            </a:r>
            <a:r>
              <a:rPr lang="en-US" b="1" dirty="0" smtClean="0"/>
              <a:t>imbalance therefore inevitably arises</a:t>
            </a:r>
            <a:r>
              <a:rPr lang="en-US" dirty="0" smtClean="0"/>
              <a:t> in such economies </a:t>
            </a:r>
            <a:r>
              <a:rPr lang="en-US" b="1" dirty="0" smtClean="0"/>
              <a:t>between what the economy is capable of locally producing </a:t>
            </a:r>
            <a:r>
              <a:rPr lang="en-US" dirty="0" smtClean="0"/>
              <a:t>purely on its own steam, </a:t>
            </a:r>
            <a:r>
              <a:rPr lang="en-US" b="1" dirty="0" smtClean="0"/>
              <a:t>and what the relatively affluent sections of society</a:t>
            </a:r>
            <a:r>
              <a:rPr lang="en-US" dirty="0" smtClean="0"/>
              <a:t> who account for much of the growth of potential demand for consumer goods </a:t>
            </a:r>
            <a:r>
              <a:rPr lang="en-US" b="1" dirty="0" smtClean="0"/>
              <a:t>would like to consume.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result is a powerful buildup of pressure </a:t>
            </a:r>
            <a:r>
              <a:rPr lang="en-US" dirty="0" smtClean="0"/>
              <a:t>among the more affluent groups in society </a:t>
            </a:r>
            <a:r>
              <a:rPr lang="en-US" b="1" dirty="0" smtClean="0"/>
              <a:t>for a dismantling of controls.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slower expansion of public investment </a:t>
            </a:r>
            <a:r>
              <a:rPr lang="en-US" dirty="0" smtClean="0"/>
              <a:t>also meant a </a:t>
            </a:r>
            <a:r>
              <a:rPr lang="en-US" b="1" dirty="0" smtClean="0"/>
              <a:t>slower growth in the productive potential of the industrial sector</a:t>
            </a:r>
            <a:r>
              <a:rPr lang="en-US" dirty="0" smtClean="0"/>
              <a:t> on account of the </a:t>
            </a:r>
            <a:r>
              <a:rPr lang="en-US" b="1" dirty="0" smtClean="0"/>
              <a:t>resulting infrastructural constraints.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1425</Words>
  <Application>Microsoft Office PowerPoint</Application>
  <PresentationFormat>On-screen Show (4:3)</PresentationFormat>
  <Paragraphs>43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Contradictions of the Dirigiste Regime</vt:lpstr>
      <vt:lpstr>Contradictions…(contd.)</vt:lpstr>
      <vt:lpstr>Contradictions…(contd.)</vt:lpstr>
      <vt:lpstr>Contradictions…(contd.)</vt:lpstr>
      <vt:lpstr>Growth in Government’s Revenue Deficit and Fiscal Deficit</vt:lpstr>
      <vt:lpstr>The Implications of this Growing Fiscal Crisis</vt:lpstr>
      <vt:lpstr>The Second Contradiction</vt:lpstr>
      <vt:lpstr>The Third Internal Contradiction</vt:lpstr>
      <vt:lpstr>The Third Internal…(contd.)</vt:lpstr>
      <vt:lpstr>Bleak Export Prospects of Indian Capital</vt:lpstr>
      <vt:lpstr>Growing Support for Fund-Bank-style Liberalization</vt:lpstr>
      <vt:lpstr>Concluding Observations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Contradictions of the Dirigiste Regime</dc:title>
  <dc:creator>admin</dc:creator>
  <cp:lastModifiedBy>admin</cp:lastModifiedBy>
  <cp:revision>14</cp:revision>
  <dcterms:created xsi:type="dcterms:W3CDTF">2006-08-16T00:00:00Z</dcterms:created>
  <dcterms:modified xsi:type="dcterms:W3CDTF">2021-02-20T18:56:56Z</dcterms:modified>
</cp:coreProperties>
</file>