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7" r:id="rId4"/>
    <p:sldId id="258" r:id="rId5"/>
    <p:sldId id="259" r:id="rId6"/>
    <p:sldId id="260" r:id="rId7"/>
    <p:sldId id="268" r:id="rId8"/>
    <p:sldId id="261" r:id="rId9"/>
    <p:sldId id="269" r:id="rId10"/>
    <p:sldId id="262" r:id="rId11"/>
    <p:sldId id="263" r:id="rId12"/>
    <p:sldId id="264" r:id="rId13"/>
    <p:sldId id="270" r:id="rId14"/>
    <p:sldId id="265" r:id="rId15"/>
    <p:sldId id="266"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2849F7-95EC-4F4D-9BF9-63FA75D59920}" type="datetimeFigureOut">
              <a:rPr lang="en-US" smtClean="0"/>
              <a:pPr/>
              <a:t>8/24/2021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A20DA6-068A-4C8C-930E-C080F384EB9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A20DA6-068A-4C8C-930E-C080F384EB97}"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Liberal Democracy and Citizenship</a:t>
            </a:r>
            <a:endParaRPr lang="en-US" dirty="0"/>
          </a:p>
        </p:txBody>
      </p:sp>
      <p:sp>
        <p:nvSpPr>
          <p:cNvPr id="3" name="Content Placeholder 2"/>
          <p:cNvSpPr>
            <a:spLocks noGrp="1"/>
          </p:cNvSpPr>
          <p:nvPr>
            <p:ph idx="1"/>
          </p:nvPr>
        </p:nvSpPr>
        <p:spPr>
          <a:xfrm>
            <a:off x="457200" y="1752600"/>
            <a:ext cx="8229600" cy="5105400"/>
          </a:xfrm>
        </p:spPr>
        <p:txBody>
          <a:bodyPr>
            <a:normAutofit fontScale="85000" lnSpcReduction="20000"/>
          </a:bodyPr>
          <a:lstStyle/>
          <a:p>
            <a:pPr>
              <a:buNone/>
            </a:pPr>
            <a:r>
              <a:rPr lang="en-US" dirty="0" smtClean="0"/>
              <a:t>Citizenship is a status which, in principle, bestows upon individuals equal rights and duties, liberties and constraints, powers and responsibilities (</a:t>
            </a:r>
            <a:r>
              <a:rPr lang="en-US" b="1" dirty="0" smtClean="0"/>
              <a:t>Marshall, 1973</a:t>
            </a:r>
            <a:r>
              <a:rPr lang="en-US" dirty="0" smtClean="0"/>
              <a:t>).</a:t>
            </a:r>
          </a:p>
          <a:p>
            <a:r>
              <a:rPr lang="en-US" dirty="0" smtClean="0"/>
              <a:t>Citizenship has meant a certain </a:t>
            </a:r>
            <a:r>
              <a:rPr lang="en-US" b="1" dirty="0" smtClean="0"/>
              <a:t>reciprocity of rights against, and duties towards, the political community.</a:t>
            </a:r>
          </a:p>
          <a:p>
            <a:r>
              <a:rPr lang="en-US" dirty="0" smtClean="0"/>
              <a:t>Citizenship has involved membership of the community in which one lives one’s life; and membership has invariably involved degrees of participation.</a:t>
            </a:r>
          </a:p>
          <a:p>
            <a:r>
              <a:rPr lang="en-US" dirty="0" smtClean="0"/>
              <a:t>The analysis of citizenship involves examining the ways in which </a:t>
            </a:r>
            <a:r>
              <a:rPr lang="en-US" b="1" dirty="0" smtClean="0"/>
              <a:t>different groups, classes and movements have struggled to gain degrees of autonomy and control over their lives</a:t>
            </a:r>
            <a:r>
              <a:rPr lang="en-US" dirty="0" smtClean="0"/>
              <a:t> in the face of various stratification, hierarchy and political obstacle.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Crystallization of Citizenship…..(contd.)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The creation of a market-place for </a:t>
            </a:r>
            <a:r>
              <a:rPr lang="en-US" dirty="0" err="1" smtClean="0"/>
              <a:t>labour</a:t>
            </a:r>
            <a:r>
              <a:rPr lang="en-US" dirty="0" smtClean="0"/>
              <a:t> power and capital involved </a:t>
            </a:r>
            <a:r>
              <a:rPr lang="en-US" b="1" dirty="0" smtClean="0"/>
              <a:t>the separation of the ‘economic’ from the ‘political’</a:t>
            </a:r>
            <a:r>
              <a:rPr lang="en-US" dirty="0" smtClean="0"/>
              <a:t>. The rights of the citizen to stand as a representative were </a:t>
            </a:r>
            <a:r>
              <a:rPr lang="en-US" b="1" dirty="0" smtClean="0"/>
              <a:t>not extended to work</a:t>
            </a:r>
            <a:r>
              <a:rPr lang="en-US" dirty="0" smtClean="0"/>
              <a:t> and, accordingly, </a:t>
            </a:r>
            <a:r>
              <a:rPr lang="en-US" b="1" dirty="0" smtClean="0"/>
              <a:t>the sphere of politics was not directly extended to industry.</a:t>
            </a:r>
          </a:p>
          <a:p>
            <a:r>
              <a:rPr lang="en-US" b="1" dirty="0" smtClean="0"/>
              <a:t>Industrial capitalism could flourish side by side with the entrenchment of representative government.</a:t>
            </a:r>
          </a:p>
          <a:p>
            <a:r>
              <a:rPr lang="en-US" dirty="0" smtClean="0"/>
              <a:t>Representative democracy, accordingly, is </a:t>
            </a:r>
            <a:r>
              <a:rPr lang="en-US" b="1" dirty="0" smtClean="0"/>
              <a:t>democracy ‘made safe '</a:t>
            </a:r>
            <a:r>
              <a:rPr lang="en-US" dirty="0" smtClean="0"/>
              <a:t>for the modern world and, particularly, for the modern capitalist economy.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Representative Democracy: A Contested Terrain</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 Despite its triumph and popularity, representative democracy has still remained a  terrain often charged by </a:t>
            </a:r>
            <a:r>
              <a:rPr lang="en-US" b="1" dirty="0" smtClean="0"/>
              <a:t>a gulf between democratic promise and actuality.</a:t>
            </a:r>
          </a:p>
          <a:p>
            <a:r>
              <a:rPr lang="en-US" dirty="0" smtClean="0"/>
              <a:t>From the pursuit of </a:t>
            </a:r>
            <a:r>
              <a:rPr lang="en-US" b="1" dirty="0" smtClean="0"/>
              <a:t>‘no taxation without representation’</a:t>
            </a:r>
            <a:r>
              <a:rPr lang="en-US" dirty="0" smtClean="0"/>
              <a:t> in 17</a:t>
            </a:r>
            <a:r>
              <a:rPr lang="en-US" baseline="30000" dirty="0" smtClean="0"/>
              <a:t>th</a:t>
            </a:r>
            <a:r>
              <a:rPr lang="en-US" dirty="0" smtClean="0"/>
              <a:t> century England to the diverse struggles </a:t>
            </a:r>
            <a:r>
              <a:rPr lang="en-US" b="1" dirty="0" smtClean="0"/>
              <a:t>to achieve a genuinely universal franchise in the 19</a:t>
            </a:r>
            <a:r>
              <a:rPr lang="en-US" b="1" baseline="30000" dirty="0" smtClean="0"/>
              <a:t>th</a:t>
            </a:r>
            <a:r>
              <a:rPr lang="en-US" b="1" dirty="0" smtClean="0"/>
              <a:t> and 20</a:t>
            </a:r>
            <a:r>
              <a:rPr lang="en-US" b="1" baseline="30000" dirty="0" smtClean="0"/>
              <a:t>th</a:t>
            </a:r>
            <a:r>
              <a:rPr lang="en-US" b="1" dirty="0" smtClean="0"/>
              <a:t> centuries,</a:t>
            </a:r>
            <a:r>
              <a:rPr lang="en-US" dirty="0" smtClean="0"/>
              <a:t> advocates of greater accountability in government have sought </a:t>
            </a:r>
            <a:r>
              <a:rPr lang="en-US" b="1" dirty="0" smtClean="0"/>
              <a:t>to establish satisfactory means for choosing, authorizing and controlling political decisions</a:t>
            </a:r>
            <a:r>
              <a:rPr lang="en-US" dirty="0" smtClean="0"/>
              <a:t>- e.g. Central and East European revolutions of 1989-90, the </a:t>
            </a:r>
            <a:r>
              <a:rPr lang="en-US" b="1" dirty="0" smtClean="0"/>
              <a:t>principle of self-determination and the principle of consent </a:t>
            </a:r>
            <a:r>
              <a:rPr lang="en-US" dirty="0" smtClean="0"/>
              <a:t>to government action have once again challenged the principle of ‘single person’ or, in this particular state, ‘single-party’ rule.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Representative Democracy-----(contd.)</a:t>
            </a:r>
            <a:endParaRPr lang="en-US" dirty="0"/>
          </a:p>
        </p:txBody>
      </p:sp>
      <p:sp>
        <p:nvSpPr>
          <p:cNvPr id="3" name="Content Placeholder 2"/>
          <p:cNvSpPr>
            <a:spLocks noGrp="1"/>
          </p:cNvSpPr>
          <p:nvPr>
            <p:ph idx="1"/>
          </p:nvPr>
        </p:nvSpPr>
        <p:spPr>
          <a:xfrm>
            <a:off x="457200" y="1371600"/>
            <a:ext cx="8229600" cy="5486400"/>
          </a:xfrm>
        </p:spPr>
        <p:txBody>
          <a:bodyPr>
            <a:normAutofit fontScale="85000" lnSpcReduction="10000"/>
          </a:bodyPr>
          <a:lstStyle/>
          <a:p>
            <a:r>
              <a:rPr lang="en-US" dirty="0" smtClean="0"/>
              <a:t>Struggles for citizenship and democracy have been </a:t>
            </a:r>
            <a:r>
              <a:rPr lang="en-US" b="1" dirty="0" smtClean="0"/>
              <a:t>guided by the anticipation of a political order which does not arbitrarily shape and constrain choices for individuals and groups.</a:t>
            </a:r>
          </a:p>
          <a:p>
            <a:r>
              <a:rPr lang="en-US" dirty="0" smtClean="0"/>
              <a:t>The urge to obtain this order is an urge towards a fuller measure of autonomy and an increase in the number of those upon whom the status of autonomy can be bestowed. According to </a:t>
            </a:r>
            <a:r>
              <a:rPr lang="en-US" b="1" dirty="0" smtClean="0"/>
              <a:t>Marshal</a:t>
            </a:r>
            <a:r>
              <a:rPr lang="en-US" dirty="0" smtClean="0"/>
              <a:t> this is an urge to realize </a:t>
            </a:r>
            <a:r>
              <a:rPr lang="en-US" b="1" dirty="0" smtClean="0"/>
              <a:t>‘the principle of autonomy’- a principle that recognizes the indispensability of ‘equal autonomy’ for all citizens.</a:t>
            </a:r>
          </a:p>
          <a:p>
            <a:r>
              <a:rPr lang="en-US" dirty="0" smtClean="0"/>
              <a:t>If people’s </a:t>
            </a:r>
            <a:r>
              <a:rPr lang="en-US" b="1" dirty="0" smtClean="0"/>
              <a:t>equal interest in democracy</a:t>
            </a:r>
            <a:r>
              <a:rPr lang="en-US" dirty="0" smtClean="0"/>
              <a:t> is to be protected, they require </a:t>
            </a:r>
            <a:r>
              <a:rPr lang="en-US" b="1" dirty="0" smtClean="0"/>
              <a:t>an equal capacity to act across key political institutions and sites of power.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Representative Democracy-----(contd.)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anticipation of autonomy for each and all </a:t>
            </a:r>
            <a:r>
              <a:rPr lang="en-US" b="1" dirty="0" smtClean="0"/>
              <a:t>constitutes a regulative idea</a:t>
            </a:r>
            <a:r>
              <a:rPr lang="en-US" dirty="0" smtClean="0"/>
              <a:t>- an idea </a:t>
            </a:r>
            <a:r>
              <a:rPr lang="en-US" b="1" dirty="0" smtClean="0"/>
              <a:t>which has guided conflicts over the institutionalization of democracy.</a:t>
            </a:r>
          </a:p>
          <a:p>
            <a:r>
              <a:rPr lang="en-US" dirty="0" smtClean="0"/>
              <a:t> It is an idea which has </a:t>
            </a:r>
            <a:r>
              <a:rPr lang="en-US" b="1" dirty="0" smtClean="0"/>
              <a:t>provided a normative standard which could be turned against existing institutions by working class, feminist, anti-racist and anti-colonial activists </a:t>
            </a:r>
            <a:r>
              <a:rPr lang="en-US" dirty="0" smtClean="0"/>
              <a:t>to reveal the extent to which the principles and aspirations of equal liberty and equal political participation remain unfulfilled.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Supremacy of Nation-States</a:t>
            </a:r>
            <a:endParaRPr lang="en-US" dirty="0"/>
          </a:p>
        </p:txBody>
      </p:sp>
      <p:sp>
        <p:nvSpPr>
          <p:cNvPr id="3" name="Content Placeholder 2"/>
          <p:cNvSpPr>
            <a:spLocks noGrp="1"/>
          </p:cNvSpPr>
          <p:nvPr>
            <p:ph idx="1"/>
          </p:nvPr>
        </p:nvSpPr>
        <p:spPr>
          <a:xfrm>
            <a:off x="457200" y="1219200"/>
            <a:ext cx="8229600" cy="6096000"/>
          </a:xfrm>
        </p:spPr>
        <p:txBody>
          <a:bodyPr>
            <a:normAutofit fontScale="85000" lnSpcReduction="20000"/>
          </a:bodyPr>
          <a:lstStyle/>
          <a:p>
            <a:r>
              <a:rPr lang="en-US" dirty="0" smtClean="0"/>
              <a:t>Modern state came to be a national or nation-state and it has been argued that nation-states became supreme because they triumphed in war, were successful economically, and achieved a significant degree of legitimacy in the eyes of their populations and other states.</a:t>
            </a:r>
          </a:p>
          <a:p>
            <a:r>
              <a:rPr lang="en-US" dirty="0" smtClean="0"/>
              <a:t>With warfare becoming more extended in scale and cost it was larger national states which were best able to organize and fund military; and as these states expanded overseas this ability increased.</a:t>
            </a:r>
          </a:p>
          <a:p>
            <a:r>
              <a:rPr lang="en-US" dirty="0" smtClean="0"/>
              <a:t>Nation-states gained in legitimacy because, as they extended their military, organizational and coordinating activities, they came to depend more and more on the active cooperation, collaboration and support of other collectivities, especially well-organized civil groups.</a:t>
            </a:r>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Supremacy of-----(contd.)</a:t>
            </a:r>
            <a:endParaRPr lang="en-US" dirty="0"/>
          </a:p>
        </p:txBody>
      </p:sp>
      <p:sp>
        <p:nvSpPr>
          <p:cNvPr id="3" name="Content Placeholder 2"/>
          <p:cNvSpPr>
            <a:spLocks noGrp="1"/>
          </p:cNvSpPr>
          <p:nvPr>
            <p:ph idx="1"/>
          </p:nvPr>
        </p:nvSpPr>
        <p:spPr>
          <a:xfrm>
            <a:off x="457200" y="1143000"/>
            <a:ext cx="8229600" cy="6096000"/>
          </a:xfrm>
        </p:spPr>
        <p:txBody>
          <a:bodyPr>
            <a:normAutofit fontScale="92500" lnSpcReduction="10000"/>
          </a:bodyPr>
          <a:lstStyle/>
          <a:p>
            <a:r>
              <a:rPr lang="en-US" dirty="0" smtClean="0"/>
              <a:t>In the wake of the erosion of the authority of the church and that of other erstwhile prominent institutions, the legitimacy of claims to political power came to be justified on the basis of their popularity and democratic nature.</a:t>
            </a:r>
          </a:p>
          <a:p>
            <a:pPr marL="571500" indent="-571500">
              <a:buNone/>
            </a:pPr>
            <a:r>
              <a:rPr lang="en-US" dirty="0" smtClean="0"/>
              <a:t>Some ‘enabling factors’ considered to be central to the successful consolidation of national democracies are:</a:t>
            </a:r>
          </a:p>
          <a:p>
            <a:pPr marL="571500" indent="-571500">
              <a:buFont typeface="+mj-lt"/>
              <a:buAutoNum type="romanLcPeriod"/>
            </a:pPr>
            <a:r>
              <a:rPr lang="en-US" dirty="0" smtClean="0"/>
              <a:t>A crisis of traditional forms of legitimacy creating new spaces for conceptual and institutional innovation;</a:t>
            </a:r>
          </a:p>
          <a:p>
            <a:pPr marL="571500" indent="-571500">
              <a:buFont typeface="+mj-lt"/>
              <a:buAutoNum type="romanLcPeriod"/>
            </a:pPr>
            <a:r>
              <a:rPr lang="en-US" dirty="0" smtClean="0"/>
              <a:t>The development of a secular notion of political power and of law;</a:t>
            </a:r>
          </a:p>
          <a:p>
            <a:pPr marL="571500" indent="-571500">
              <a:buFont typeface="+mj-lt"/>
              <a:buAutoNum type="romanLcPeriod"/>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Supremacy of-----(contd.)</a:t>
            </a:r>
            <a:endParaRPr lang="en-US" dirty="0"/>
          </a:p>
        </p:txBody>
      </p:sp>
      <p:sp>
        <p:nvSpPr>
          <p:cNvPr id="3" name="Content Placeholder 2"/>
          <p:cNvSpPr>
            <a:spLocks noGrp="1"/>
          </p:cNvSpPr>
          <p:nvPr>
            <p:ph idx="1"/>
          </p:nvPr>
        </p:nvSpPr>
        <p:spPr/>
        <p:txBody>
          <a:bodyPr>
            <a:normAutofit fontScale="85000" lnSpcReduction="10000"/>
          </a:bodyPr>
          <a:lstStyle/>
          <a:p>
            <a:pPr marL="571500" indent="-571500">
              <a:buNone/>
            </a:pPr>
            <a:r>
              <a:rPr lang="en-US" dirty="0" smtClean="0"/>
              <a:t>iii. The concentration of the means of violence in the hands of the state along with the emergence of a professional, standing army;</a:t>
            </a:r>
          </a:p>
          <a:p>
            <a:pPr marL="571500" indent="-571500">
              <a:buNone/>
            </a:pPr>
            <a:r>
              <a:rPr lang="en-US" dirty="0" smtClean="0"/>
              <a:t>iv. The presence of strong , independent and reform-minded social groups and classes in civil society; and</a:t>
            </a:r>
          </a:p>
          <a:p>
            <a:pPr marL="571500" indent="-571500">
              <a:buNone/>
            </a:pPr>
            <a:r>
              <a:rPr lang="en-US" smtClean="0"/>
              <a:t>v. The </a:t>
            </a:r>
            <a:r>
              <a:rPr lang="en-US" dirty="0" smtClean="0"/>
              <a:t>impact of particular international conditions and crises.</a:t>
            </a:r>
          </a:p>
          <a:p>
            <a:pPr marL="571500" indent="-571500">
              <a:buNone/>
            </a:pPr>
            <a:r>
              <a:rPr lang="en-US" dirty="0" smtClean="0"/>
              <a:t>According to David Held for successful entrenchment of democracy a great deal has also depended, as it always does, on contingent circumstances and on the exercise of skilled political </a:t>
            </a:r>
            <a:r>
              <a:rPr lang="en-US" dirty="0" err="1" smtClean="0"/>
              <a:t>judgement</a:t>
            </a:r>
            <a:r>
              <a:rPr lang="en-US" dirty="0" smtClean="0"/>
              <a:t> (Held, 1993).</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Entrenchment of Civil and Political Rights</a:t>
            </a:r>
            <a:endParaRPr lang="en-US" dirty="0"/>
          </a:p>
        </p:txBody>
      </p:sp>
      <p:sp>
        <p:nvSpPr>
          <p:cNvPr id="3" name="Content Placeholder 2"/>
          <p:cNvSpPr>
            <a:spLocks noGrp="1"/>
          </p:cNvSpPr>
          <p:nvPr>
            <p:ph idx="1"/>
          </p:nvPr>
        </p:nvSpPr>
        <p:spPr>
          <a:xfrm>
            <a:off x="457200" y="1600200"/>
            <a:ext cx="8229600" cy="5791200"/>
          </a:xfrm>
        </p:spPr>
        <p:txBody>
          <a:bodyPr>
            <a:normAutofit fontScale="85000" lnSpcReduction="10000"/>
          </a:bodyPr>
          <a:lstStyle/>
          <a:p>
            <a:r>
              <a:rPr lang="en-US" dirty="0" smtClean="0"/>
              <a:t>Through out the formative phase of the modern state, the struggle for membership in the political community has largely been synonymous with the attempt to </a:t>
            </a:r>
            <a:r>
              <a:rPr lang="en-US" b="1" dirty="0" smtClean="0"/>
              <a:t>establish a form of popular sovereignty through the entrenchment of civil and political rights.</a:t>
            </a:r>
          </a:p>
          <a:p>
            <a:pPr marL="571500" indent="-571500">
              <a:buFont typeface="+mj-lt"/>
              <a:buAutoNum type="alphaLcParenR"/>
            </a:pPr>
            <a:r>
              <a:rPr lang="en-US" dirty="0" smtClean="0"/>
              <a:t>Civil Rights: Rights which are necessary for the </a:t>
            </a:r>
            <a:r>
              <a:rPr lang="en-US" b="1" dirty="0" smtClean="0"/>
              <a:t>establishment of individual autonomy, including liberty of the person, freedom of speech, thought and faith, right to be treated equally with others before the law-</a:t>
            </a:r>
            <a:r>
              <a:rPr lang="en-US" dirty="0" smtClean="0"/>
              <a:t>The </a:t>
            </a:r>
            <a:r>
              <a:rPr lang="en-US" b="1" dirty="0" smtClean="0"/>
              <a:t>eighteenth century</a:t>
            </a:r>
            <a:r>
              <a:rPr lang="en-US" dirty="0" smtClean="0"/>
              <a:t> was the main developmental phase for civil rights in </a:t>
            </a:r>
            <a:r>
              <a:rPr lang="en-US" b="1" dirty="0" smtClean="0"/>
              <a:t>Britain</a:t>
            </a:r>
            <a:r>
              <a:rPr lang="en-US" dirty="0" smtClean="0"/>
              <a:t> and the </a:t>
            </a:r>
            <a:r>
              <a:rPr lang="en-US" b="1" dirty="0" smtClean="0"/>
              <a:t>United States,</a:t>
            </a:r>
            <a:r>
              <a:rPr lang="en-US" dirty="0" smtClean="0"/>
              <a:t> when the rights of the liberty of the individual, and full and equal justice before the law became established.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and Political Rights (contd.)</a:t>
            </a:r>
            <a:endParaRPr lang="en-US" dirty="0"/>
          </a:p>
        </p:txBody>
      </p:sp>
      <p:sp>
        <p:nvSpPr>
          <p:cNvPr id="3" name="Content Placeholder 2"/>
          <p:cNvSpPr>
            <a:spLocks noGrp="1"/>
          </p:cNvSpPr>
          <p:nvPr>
            <p:ph idx="1"/>
          </p:nvPr>
        </p:nvSpPr>
        <p:spPr/>
        <p:txBody>
          <a:bodyPr>
            <a:normAutofit fontScale="85000" lnSpcReduction="10000"/>
          </a:bodyPr>
          <a:lstStyle/>
          <a:p>
            <a:pPr marL="571500" indent="-571500">
              <a:buFont typeface="+mj-lt"/>
              <a:buAutoNum type="romanLcPeriod"/>
            </a:pPr>
            <a:r>
              <a:rPr lang="en-US" dirty="0" smtClean="0"/>
              <a:t>Civil rights created new freedoms. While such freedoms </a:t>
            </a:r>
            <a:r>
              <a:rPr lang="en-US" b="1" dirty="0" smtClean="0"/>
              <a:t>threatened many traditional forms of power and inequality, they did not strain the new forms of inequalities </a:t>
            </a:r>
            <a:r>
              <a:rPr lang="en-US" dirty="0" smtClean="0"/>
              <a:t>created by the emergence of the competitive capitalist market, rather, they were essential to it. </a:t>
            </a:r>
          </a:p>
          <a:p>
            <a:pPr marL="571500" indent="-571500">
              <a:buNone/>
            </a:pPr>
            <a:r>
              <a:rPr lang="en-US" dirty="0" smtClean="0"/>
              <a:t>ii. The new rights allowed each person who enjoyed these rights the power </a:t>
            </a:r>
            <a:r>
              <a:rPr lang="en-US" b="1" dirty="0" smtClean="0"/>
              <a:t>to engage as an independent agent in economic competition; they created individuals who were ‘free and equal in status’, </a:t>
            </a:r>
            <a:r>
              <a:rPr lang="en-US" dirty="0" smtClean="0"/>
              <a:t>a status which was the foundation of modern contract.</a:t>
            </a:r>
          </a:p>
          <a:p>
            <a:pPr marL="571500" indent="-571500">
              <a:buFont typeface="+mj-lt"/>
              <a:buAutoNum type="romanLcPeriod"/>
            </a:pPr>
            <a:endParaRPr lang="en-US" dirty="0" smtClean="0"/>
          </a:p>
          <a:p>
            <a:pPr marL="571500" indent="-571500">
              <a:buFont typeface="+mj-lt"/>
              <a:buAutoNum type="romanLcPeriod"/>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and Political Rights (contd.)</a:t>
            </a:r>
            <a:endParaRPr lang="en-US" dirty="0"/>
          </a:p>
        </p:txBody>
      </p:sp>
      <p:sp>
        <p:nvSpPr>
          <p:cNvPr id="3" name="Content Placeholder 2"/>
          <p:cNvSpPr>
            <a:spLocks noGrp="1"/>
          </p:cNvSpPr>
          <p:nvPr>
            <p:ph idx="1"/>
          </p:nvPr>
        </p:nvSpPr>
        <p:spPr>
          <a:xfrm>
            <a:off x="228600" y="1295400"/>
            <a:ext cx="8686800" cy="5562600"/>
          </a:xfrm>
        </p:spPr>
        <p:txBody>
          <a:bodyPr>
            <a:normAutofit fontScale="85000" lnSpcReduction="20000"/>
          </a:bodyPr>
          <a:lstStyle/>
          <a:p>
            <a:pPr marL="571500" indent="-571500">
              <a:buNone/>
            </a:pPr>
            <a:r>
              <a:rPr lang="en-US" dirty="0" smtClean="0"/>
              <a:t>b) Political Rights: The establishment of civil rights in Britain, the United States and else where was a significant step in the development of political rights.</a:t>
            </a:r>
          </a:p>
          <a:p>
            <a:pPr marL="571500" indent="-571500">
              <a:buFont typeface="+mj-lt"/>
              <a:buAutoNum type="romanLcPeriod"/>
            </a:pPr>
            <a:r>
              <a:rPr lang="en-US" dirty="0" smtClean="0"/>
              <a:t>Those elements of rights </a:t>
            </a:r>
            <a:r>
              <a:rPr lang="en-US" b="1" dirty="0" smtClean="0"/>
              <a:t>which create the possibility of participation in the exercise of  political power as a member of a political association, or as an elector of the members of such an association </a:t>
            </a:r>
            <a:r>
              <a:rPr lang="en-US" dirty="0" smtClean="0"/>
              <a:t>( although political rights emerged in the late 18</a:t>
            </a:r>
            <a:r>
              <a:rPr lang="en-US" baseline="30000" dirty="0" smtClean="0"/>
              <a:t>th</a:t>
            </a:r>
            <a:r>
              <a:rPr lang="en-US" dirty="0" smtClean="0"/>
              <a:t> century in some countries-for instance in Sweden-</a:t>
            </a:r>
            <a:r>
              <a:rPr lang="en-US" b="1" dirty="0" smtClean="0"/>
              <a:t>their entrenchment belongs to the 19</a:t>
            </a:r>
            <a:r>
              <a:rPr lang="en-US" b="1" baseline="30000" dirty="0" smtClean="0"/>
              <a:t>th</a:t>
            </a:r>
            <a:r>
              <a:rPr lang="en-US" b="1" dirty="0" smtClean="0"/>
              <a:t> and early 20</a:t>
            </a:r>
            <a:r>
              <a:rPr lang="en-US" b="1" baseline="30000" dirty="0" smtClean="0"/>
              <a:t>th</a:t>
            </a:r>
            <a:r>
              <a:rPr lang="en-US" b="1" dirty="0" smtClean="0"/>
              <a:t> centuries).</a:t>
            </a:r>
          </a:p>
          <a:p>
            <a:pPr marL="571500" indent="-571500">
              <a:buFont typeface="+mj-lt"/>
              <a:buAutoNum type="romanLcPeriod"/>
            </a:pPr>
            <a:r>
              <a:rPr lang="en-US" dirty="0" smtClean="0"/>
              <a:t>Political rights were gradually recognized as </a:t>
            </a:r>
            <a:r>
              <a:rPr lang="en-US" b="1" dirty="0" smtClean="0"/>
              <a:t>indispensable to guaranteeing individual freedom </a:t>
            </a:r>
            <a:r>
              <a:rPr lang="en-US" dirty="0" smtClean="0"/>
              <a:t>on the ground that </a:t>
            </a:r>
            <a:r>
              <a:rPr lang="en-US" b="1" dirty="0" smtClean="0"/>
              <a:t>government must, to avoid abuse, be directly accountable to an electorate called upon regularly to decide whether its objectives have been met.</a:t>
            </a:r>
          </a:p>
          <a:p>
            <a:pPr marL="571500" indent="-571500">
              <a:buNone/>
            </a:pPr>
            <a:endParaRPr lang="en-US" dirty="0" smtClean="0"/>
          </a:p>
          <a:p>
            <a:pPr marL="571500" indent="-57150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Rights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a:buNone/>
            </a:pPr>
            <a:r>
              <a:rPr lang="en-US" dirty="0" smtClean="0"/>
              <a:t>iii) The establishment of ‘political liberty’ involved a process whereby the </a:t>
            </a:r>
            <a:r>
              <a:rPr lang="en-US" b="1" dirty="0" smtClean="0"/>
              <a:t>political rights</a:t>
            </a:r>
            <a:r>
              <a:rPr lang="en-US" dirty="0" smtClean="0"/>
              <a:t> which had previously been the monopoly of the privileged few </a:t>
            </a:r>
            <a:r>
              <a:rPr lang="en-US" b="1" dirty="0" smtClean="0"/>
              <a:t>were extended to the adult population as a whole- the rise of trade-union movement and of the </a:t>
            </a:r>
            <a:r>
              <a:rPr lang="en-US" b="1" dirty="0" err="1" smtClean="0"/>
              <a:t>labour</a:t>
            </a:r>
            <a:r>
              <a:rPr lang="en-US" b="1" dirty="0" smtClean="0"/>
              <a:t> movement in alliance with sectors of the middle classes was a critical factor</a:t>
            </a:r>
            <a:r>
              <a:rPr lang="en-US" dirty="0" smtClean="0"/>
              <a:t> in the development of political citizenship (alongside the struggles for women’s suffrage)</a:t>
            </a:r>
          </a:p>
          <a:p>
            <a:pPr>
              <a:buNone/>
            </a:pPr>
            <a:r>
              <a:rPr lang="en-US" dirty="0" smtClean="0"/>
              <a:t>iv) Thus, the search for citizenship became the </a:t>
            </a:r>
            <a:r>
              <a:rPr lang="en-US" b="1" dirty="0" smtClean="0"/>
              <a:t>search for the conditions under which individuals could enjoy equal worth and equal opportunity. </a:t>
            </a:r>
            <a:r>
              <a:rPr lang="en-US" dirty="0" smtClean="0"/>
              <a:t>This set the tone for the struggle not only over the enactment of political rights but over </a:t>
            </a:r>
            <a:r>
              <a:rPr lang="en-US" b="1" dirty="0" smtClean="0"/>
              <a:t>‘social rights’ </a:t>
            </a:r>
            <a:r>
              <a:rPr lang="en-US" dirty="0" smtClean="0"/>
              <a:t>as well.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Rights or Social Citizenship</a:t>
            </a:r>
            <a:endParaRPr lang="en-US" dirty="0"/>
          </a:p>
        </p:txBody>
      </p:sp>
      <p:sp>
        <p:nvSpPr>
          <p:cNvPr id="3" name="Content Placeholder 2"/>
          <p:cNvSpPr>
            <a:spLocks noGrp="1"/>
          </p:cNvSpPr>
          <p:nvPr>
            <p:ph idx="1"/>
          </p:nvPr>
        </p:nvSpPr>
        <p:spPr>
          <a:xfrm>
            <a:off x="457200" y="1600200"/>
            <a:ext cx="8229600" cy="5410200"/>
          </a:xfrm>
        </p:spPr>
        <p:txBody>
          <a:bodyPr>
            <a:normAutofit fontScale="92500" lnSpcReduction="10000"/>
          </a:bodyPr>
          <a:lstStyle/>
          <a:p>
            <a:r>
              <a:rPr lang="en-US" dirty="0" smtClean="0"/>
              <a:t>With the achievement of universal franchise in some countries, </a:t>
            </a:r>
            <a:r>
              <a:rPr lang="en-US" b="1" dirty="0" smtClean="0"/>
              <a:t>the organized working class was able to use its political strength to help combat social inequalities and to consolidate some social or welfare gains as rights.</a:t>
            </a:r>
          </a:p>
          <a:p>
            <a:r>
              <a:rPr lang="en-US" dirty="0" smtClean="0"/>
              <a:t>However, this strength was </a:t>
            </a:r>
            <a:r>
              <a:rPr lang="en-US" b="1" dirty="0" smtClean="0"/>
              <a:t>rarely sufficient to push through the decisive, structural reforms which created welfare institutions</a:t>
            </a:r>
            <a:r>
              <a:rPr lang="en-US" dirty="0" smtClean="0"/>
              <a:t>.</a:t>
            </a:r>
          </a:p>
          <a:p>
            <a:r>
              <a:rPr lang="en-US" dirty="0" smtClean="0"/>
              <a:t>In fact, </a:t>
            </a:r>
            <a:r>
              <a:rPr lang="en-US" b="1" dirty="0" smtClean="0"/>
              <a:t>many welfare institutions were propelled primarily by ambitious politicians and ‘visionary civil servants’,</a:t>
            </a:r>
            <a:r>
              <a:rPr lang="en-US" dirty="0" smtClean="0"/>
              <a:t> as a means in part to promote national solidarity.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Citizenship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was not until the </a:t>
            </a:r>
            <a:r>
              <a:rPr lang="en-US" b="1" dirty="0" smtClean="0"/>
              <a:t>late 19</a:t>
            </a:r>
            <a:r>
              <a:rPr lang="en-US" b="1" baseline="30000" dirty="0" smtClean="0"/>
              <a:t>th</a:t>
            </a:r>
            <a:r>
              <a:rPr lang="en-US" b="1" dirty="0" smtClean="0"/>
              <a:t> and 20</a:t>
            </a:r>
            <a:r>
              <a:rPr lang="en-US" b="1" baseline="30000" dirty="0" smtClean="0"/>
              <a:t>th</a:t>
            </a:r>
            <a:r>
              <a:rPr lang="en-US" b="1" dirty="0" smtClean="0"/>
              <a:t> centuries that social rights in their modern form were entrenched</a:t>
            </a:r>
            <a:r>
              <a:rPr lang="en-US" dirty="0" smtClean="0"/>
              <a:t>; that is, in the form of redistributive welfare measures- including measures introducing social security, public health provision and new forms of progressive taxation.</a:t>
            </a:r>
          </a:p>
          <a:p>
            <a:r>
              <a:rPr lang="en-US" dirty="0" smtClean="0"/>
              <a:t>But these rights </a:t>
            </a:r>
            <a:r>
              <a:rPr lang="en-US" b="1" dirty="0" smtClean="0"/>
              <a:t>remained fragile achievements</a:t>
            </a:r>
            <a:r>
              <a:rPr lang="en-US" dirty="0" smtClean="0"/>
              <a:t> as was witnessed </a:t>
            </a:r>
            <a:r>
              <a:rPr lang="en-US" b="1" dirty="0" smtClean="0"/>
              <a:t>in the light of efforts in the late 1970s and 1980s to ‘roll back the state’</a:t>
            </a:r>
            <a:r>
              <a:rPr lang="en-US" dirty="0" smtClean="0"/>
              <a:t> and to restrict radically the scope of the state’s action.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Crystallization of Citizenship and Triumph of Liberal Democracy </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a:buNone/>
            </a:pPr>
            <a:r>
              <a:rPr lang="en-US" dirty="0" smtClean="0"/>
              <a:t>The crystallization of citizenship in the form of civil and political rights above all else and the triumph of liberal democracy over alternative forms of governance can be explained in the </a:t>
            </a:r>
            <a:r>
              <a:rPr lang="en-US" b="1" dirty="0" smtClean="0"/>
              <a:t>convergence of at least three critical factors:</a:t>
            </a:r>
          </a:p>
          <a:p>
            <a:r>
              <a:rPr lang="en-US" dirty="0" smtClean="0"/>
              <a:t>The </a:t>
            </a:r>
            <a:r>
              <a:rPr lang="en-US" b="1" dirty="0" smtClean="0"/>
              <a:t>first </a:t>
            </a:r>
            <a:r>
              <a:rPr lang="en-US" dirty="0" smtClean="0"/>
              <a:t>lies in the </a:t>
            </a:r>
            <a:r>
              <a:rPr lang="en-US" b="1" dirty="0" smtClean="0"/>
              <a:t>‘reciprocity of power’ </a:t>
            </a:r>
            <a:r>
              <a:rPr lang="en-US" dirty="0" smtClean="0"/>
              <a:t>which came to be recognized through the growing dependence of national systems of regulation on the cooperation of subject  populations, a dependence which became especially apparent during periods of national emergency, especially wars.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Crystallization of Citizenship…..(contd.)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b="1" dirty="0" smtClean="0"/>
              <a:t>second</a:t>
            </a:r>
            <a:r>
              <a:rPr lang="en-US" dirty="0" smtClean="0"/>
              <a:t> lies in the </a:t>
            </a:r>
            <a:r>
              <a:rPr lang="en-US" b="1" dirty="0" smtClean="0"/>
              <a:t>crisis of political legitimacy</a:t>
            </a:r>
            <a:r>
              <a:rPr lang="en-US" dirty="0" smtClean="0"/>
              <a:t> faced by developing state powers in the context of the exhaustion of traditional forms of </a:t>
            </a:r>
            <a:r>
              <a:rPr lang="en-US" dirty="0" err="1" smtClean="0"/>
              <a:t>legitimation</a:t>
            </a:r>
            <a:r>
              <a:rPr lang="en-US" dirty="0" smtClean="0"/>
              <a:t>, particularly those based on religion and property rights. The legitimacy promised by systems of representative democracy was based on a </a:t>
            </a:r>
            <a:r>
              <a:rPr lang="en-US" b="1" dirty="0" smtClean="0"/>
              <a:t>recognition of a reciprocal relationship</a:t>
            </a:r>
            <a:r>
              <a:rPr lang="en-US" dirty="0" smtClean="0"/>
              <a:t> between governors and governed.</a:t>
            </a:r>
          </a:p>
          <a:p>
            <a:r>
              <a:rPr lang="en-US" dirty="0" smtClean="0"/>
              <a:t>The </a:t>
            </a:r>
            <a:r>
              <a:rPr lang="en-US" b="1" dirty="0" smtClean="0"/>
              <a:t>third</a:t>
            </a:r>
            <a:r>
              <a:rPr lang="en-US" dirty="0" smtClean="0"/>
              <a:t> factor which helps explain the victory of liberal representative democracy is that </a:t>
            </a:r>
            <a:r>
              <a:rPr lang="en-US" b="1" dirty="0" smtClean="0"/>
              <a:t>it did not threaten the forces (and growing autonomy) of economic civil society. </a:t>
            </a:r>
          </a:p>
          <a:p>
            <a:pPr>
              <a:buNone/>
            </a:pP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TotalTime>
  <Words>1702</Words>
  <Application>Microsoft Office PowerPoint</Application>
  <PresentationFormat>On-screen Show (4:3)</PresentationFormat>
  <Paragraphs>63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Liberal Democracy and Citizenship</vt:lpstr>
      <vt:lpstr>Entrenchment of Civil and Political Rights</vt:lpstr>
      <vt:lpstr>Civil and Political Rights (contd.)</vt:lpstr>
      <vt:lpstr>Civil and Political Rights (contd.)</vt:lpstr>
      <vt:lpstr>Political Rights (contd.)</vt:lpstr>
      <vt:lpstr>Social Rights or Social Citizenship</vt:lpstr>
      <vt:lpstr>Social Citizenship (contd.)</vt:lpstr>
      <vt:lpstr>Crystallization of Citizenship and Triumph of Liberal Democracy </vt:lpstr>
      <vt:lpstr>Crystallization of Citizenship…..(contd.)</vt:lpstr>
      <vt:lpstr>Crystallization of Citizenship…..(contd.)</vt:lpstr>
      <vt:lpstr>Representative Democracy: A Contested Terrain</vt:lpstr>
      <vt:lpstr>Representative Democracy-----(contd.)</vt:lpstr>
      <vt:lpstr>Representative Democracy-----(contd.)</vt:lpstr>
      <vt:lpstr>Supremacy of Nation-States</vt:lpstr>
      <vt:lpstr>Supremacy of-----(contd.)</vt:lpstr>
      <vt:lpstr>Supremacy of-----(contd.)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Liberal Democracy and Citizenship</dc:title>
  <dc:creator>admin</dc:creator>
  <cp:lastModifiedBy>Superman</cp:lastModifiedBy>
  <cp:revision>107</cp:revision>
  <dcterms:created xsi:type="dcterms:W3CDTF">2006-08-16T00:00:00Z</dcterms:created>
  <dcterms:modified xsi:type="dcterms:W3CDTF">2021-08-24T14:00:41Z</dcterms:modified>
</cp:coreProperties>
</file>