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219200"/>
            <a:ext cx="8229600" cy="5638800"/>
          </a:xfrm>
        </p:spPr>
        <p:txBody>
          <a:bodyPr>
            <a:normAutofit fontScale="85000" lnSpcReduction="20000"/>
          </a:bodyPr>
          <a:lstStyle/>
          <a:p>
            <a:r>
              <a:rPr lang="en-US" dirty="0" smtClean="0"/>
              <a:t>Mary Wollstonecraft (1759-1797), an English Philosopher known for her </a:t>
            </a:r>
            <a:r>
              <a:rPr lang="en-US" b="1" dirty="0" smtClean="0"/>
              <a:t>strong and committed advocacy of women’s rights,</a:t>
            </a:r>
            <a:r>
              <a:rPr lang="en-US" dirty="0" smtClean="0"/>
              <a:t> is most commonly known for her work </a:t>
            </a:r>
            <a:r>
              <a:rPr lang="en-US" b="1" i="1" dirty="0" smtClean="0"/>
              <a:t>A</a:t>
            </a:r>
            <a:r>
              <a:rPr lang="en-US" b="1" dirty="0" smtClean="0"/>
              <a:t> </a:t>
            </a:r>
            <a:r>
              <a:rPr lang="en-US" b="1" i="1" dirty="0" smtClean="0"/>
              <a:t>Vindication of the Rights of Woman </a:t>
            </a:r>
            <a:r>
              <a:rPr lang="en-US" b="1" dirty="0" smtClean="0"/>
              <a:t>(1792)</a:t>
            </a:r>
            <a:r>
              <a:rPr lang="en-US" dirty="0" smtClean="0"/>
              <a:t>.</a:t>
            </a:r>
          </a:p>
          <a:p>
            <a:r>
              <a:rPr lang="en-US" dirty="0" smtClean="0"/>
              <a:t>Wollstonecraft argues in this work that </a:t>
            </a:r>
            <a:r>
              <a:rPr lang="en-US" b="1" dirty="0" smtClean="0"/>
              <a:t>women’s inferiority to men is not natural and the reason for this inferiority is their lack of education.</a:t>
            </a:r>
          </a:p>
          <a:p>
            <a:r>
              <a:rPr lang="en-US" dirty="0" smtClean="0"/>
              <a:t>According to her, </a:t>
            </a:r>
            <a:r>
              <a:rPr lang="en-US" b="1" dirty="0" smtClean="0"/>
              <a:t>by virtue of being rational beings both men and women should be treated at par with each other</a:t>
            </a:r>
            <a:r>
              <a:rPr lang="en-US" dirty="0" smtClean="0"/>
              <a:t>.</a:t>
            </a:r>
          </a:p>
          <a:p>
            <a:r>
              <a:rPr lang="en-US" dirty="0" smtClean="0"/>
              <a:t>She wanted to make women’s lives better not only for themselves but also for their families and more </a:t>
            </a:r>
            <a:r>
              <a:rPr lang="en-US" b="1" dirty="0" smtClean="0"/>
              <a:t>importantly for their husbands</a:t>
            </a:r>
            <a:r>
              <a:rPr lang="en-US" dirty="0" smtClean="0"/>
              <a:t>. However, she is most widely considered as </a:t>
            </a:r>
            <a:r>
              <a:rPr lang="en-US" b="1" dirty="0" smtClean="0"/>
              <a:t>an advocate of liberal feminism </a:t>
            </a:r>
            <a:r>
              <a:rPr lang="en-US" dirty="0" smtClean="0"/>
              <a:t>who emphasized the freedom and equality of women.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Wollstonecraft and Patriarchy…(contd.)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Within this classical liberal tradition, </a:t>
            </a:r>
            <a:r>
              <a:rPr lang="en-US" b="1" dirty="0" smtClean="0"/>
              <a:t>family and economy were considered as self-regulating private fields.</a:t>
            </a:r>
          </a:p>
          <a:p>
            <a:r>
              <a:rPr lang="en-US" dirty="0" smtClean="0"/>
              <a:t>Therefore, aspects of these fields like </a:t>
            </a:r>
            <a:r>
              <a:rPr lang="en-US" b="1" dirty="0" smtClean="0"/>
              <a:t>gender, class and race were considered as the aspects of the private sphere that resulted out of individual choices and preferences. </a:t>
            </a:r>
            <a:r>
              <a:rPr lang="en-US" dirty="0" smtClean="0"/>
              <a:t>Hence any </a:t>
            </a:r>
            <a:r>
              <a:rPr lang="en-US" b="1" dirty="0" smtClean="0"/>
              <a:t>interference in the activities within this sphere was considered illiberal.</a:t>
            </a:r>
          </a:p>
          <a:p>
            <a:r>
              <a:rPr lang="en-US" dirty="0" smtClean="0"/>
              <a:t>Thus, the classical liberals maintained the </a:t>
            </a:r>
            <a:r>
              <a:rPr lang="en-US" b="1" dirty="0" smtClean="0"/>
              <a:t>distinction between the state and civil society. </a:t>
            </a:r>
            <a:r>
              <a:rPr lang="en-US" dirty="0" smtClean="0"/>
              <a:t>However, </a:t>
            </a:r>
            <a:r>
              <a:rPr lang="en-US" b="1" dirty="0" smtClean="0"/>
              <a:t>classical socialism</a:t>
            </a:r>
            <a:r>
              <a:rPr lang="en-US" dirty="0" smtClean="0"/>
              <a:t> (19</a:t>
            </a:r>
            <a:r>
              <a:rPr lang="en-US" baseline="30000" dirty="0" smtClean="0"/>
              <a:t>th</a:t>
            </a:r>
            <a:r>
              <a:rPr lang="en-US" dirty="0" smtClean="0"/>
              <a:t> century utopian and scientific socialism) </a:t>
            </a:r>
            <a:r>
              <a:rPr lang="en-US" b="1" dirty="0" smtClean="0"/>
              <a:t>challenged this understanding of self-regulation</a:t>
            </a:r>
            <a:r>
              <a:rPr lang="en-US" dirty="0" smtClean="0"/>
              <a:t> and argued that the private sphere cannot be considered as fully distinct from the public sphere.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Socialists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Classical socialists point out that the </a:t>
            </a:r>
            <a:r>
              <a:rPr lang="en-US" b="1" dirty="0" smtClean="0"/>
              <a:t>inequalities in family and the economy are the product of the changing social relations based on class conflict.</a:t>
            </a:r>
          </a:p>
          <a:p>
            <a:r>
              <a:rPr lang="en-US" dirty="0" smtClean="0"/>
              <a:t>Therefore, </a:t>
            </a:r>
            <a:r>
              <a:rPr lang="en-US" b="1" dirty="0" smtClean="0"/>
              <a:t>class, gender and race relations are shaped by the socio-economic interests of the dominant class and the state helps in maintaining this condition of ‘</a:t>
            </a:r>
            <a:r>
              <a:rPr lang="en-US" b="1" dirty="0" err="1" smtClean="0"/>
              <a:t>unfreedom</a:t>
            </a:r>
            <a:r>
              <a:rPr lang="en-US" b="1" dirty="0" smtClean="0"/>
              <a:t>’ of the private sphere. </a:t>
            </a:r>
            <a:r>
              <a:rPr lang="en-US" dirty="0" smtClean="0"/>
              <a:t>Thus, the classical socialists’ </a:t>
            </a:r>
            <a:r>
              <a:rPr lang="en-US" b="1" dirty="0" smtClean="0"/>
              <a:t>idea of emancipation lies in transcending this public-private distinction.</a:t>
            </a:r>
          </a:p>
          <a:p>
            <a:r>
              <a:rPr lang="en-US" b="1" dirty="0" smtClean="0"/>
              <a:t>Wollstonecraft is considered as a bridge between classical liberalism and classical socialism</a:t>
            </a:r>
            <a:r>
              <a:rPr lang="en-US" dirty="0" smtClean="0"/>
              <a:t> as she wanted create an egalitarian society and </a:t>
            </a:r>
            <a:r>
              <a:rPr lang="en-US" b="1" dirty="0" smtClean="0"/>
              <a:t>was critical of the dominant forms of property by not accepting the public-private dichotomy </a:t>
            </a:r>
            <a:r>
              <a:rPr lang="en-US" dirty="0" smtClean="0"/>
              <a:t>of the liberals and </a:t>
            </a:r>
            <a:r>
              <a:rPr lang="en-US" b="1" dirty="0" smtClean="0"/>
              <a:t>incorporating socialist ideas </a:t>
            </a:r>
            <a:r>
              <a:rPr lang="en-US" dirty="0" smtClean="0"/>
              <a:t>into her understanding.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 A Bridge between Classical Liberalism and Classical Socialism</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Wollstonecraft’s ideas are considered by some scholars as </a:t>
            </a:r>
            <a:r>
              <a:rPr lang="en-US" b="1" dirty="0" smtClean="0"/>
              <a:t>radical in the sense that she extended this critique and her understanding to the institution of the family.</a:t>
            </a:r>
          </a:p>
          <a:p>
            <a:r>
              <a:rPr lang="en-US" dirty="0" smtClean="0"/>
              <a:t>In this way she is </a:t>
            </a:r>
            <a:r>
              <a:rPr lang="en-US" b="1" dirty="0" smtClean="0"/>
              <a:t>making a departure from the liberal principles as her liberalism is not limited to the economic aspect </a:t>
            </a:r>
            <a:r>
              <a:rPr lang="en-US" dirty="0" smtClean="0"/>
              <a:t>but also extended to domestic relations.</a:t>
            </a:r>
          </a:p>
          <a:p>
            <a:r>
              <a:rPr lang="en-US" dirty="0" smtClean="0"/>
              <a:t>However, </a:t>
            </a:r>
            <a:r>
              <a:rPr lang="en-US" b="1" dirty="0" smtClean="0"/>
              <a:t>Wollstonecraft’s understanding goes with the established belief that a family is headed by a male breadwinner and wife or the woman manages the household</a:t>
            </a:r>
            <a:r>
              <a:rPr lang="en-US" dirty="0" smtClean="0"/>
              <a:t> and serves as a caretaker by performing the roles of mother as well as wife. Indeed, </a:t>
            </a:r>
            <a:r>
              <a:rPr lang="en-US" b="1" dirty="0" smtClean="0"/>
              <a:t>freedom for the middle-class women meant fulfilling their duties as wives and mothers.</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Wollstonecraft: A Reluctant Radical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Wollstonecraft’s </a:t>
            </a:r>
            <a:r>
              <a:rPr lang="en-US" b="1" dirty="0" smtClean="0"/>
              <a:t>radicalism was not in the sense that she was against the public-private dichotomy,</a:t>
            </a:r>
            <a:r>
              <a:rPr lang="en-US" dirty="0" smtClean="0"/>
              <a:t> rather she was of the opinion that women too </a:t>
            </a:r>
            <a:r>
              <a:rPr lang="en-US" b="1" dirty="0" smtClean="0"/>
              <a:t>should participate in the public sphere.</a:t>
            </a:r>
          </a:p>
          <a:p>
            <a:r>
              <a:rPr lang="en-US" dirty="0" smtClean="0"/>
              <a:t>This suggests that perhaps she was </a:t>
            </a:r>
            <a:r>
              <a:rPr lang="en-US" b="1" dirty="0" smtClean="0"/>
              <a:t>not critical of the structural aspects of public-private distinction </a:t>
            </a:r>
            <a:r>
              <a:rPr lang="en-US" dirty="0" smtClean="0"/>
              <a:t>within the liberal discourse </a:t>
            </a:r>
            <a:r>
              <a:rPr lang="en-US" b="1" dirty="0" smtClean="0"/>
              <a:t>but only the moral and social aspects.</a:t>
            </a:r>
            <a:r>
              <a:rPr lang="en-US" dirty="0" smtClean="0"/>
              <a:t> Wollstonecraft firmly believed that people are the products of their context and environment.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Mary’s Critique of Rousseau on Education</a:t>
            </a:r>
            <a:endParaRPr lang="en-US" dirty="0"/>
          </a:p>
        </p:txBody>
      </p:sp>
      <p:sp>
        <p:nvSpPr>
          <p:cNvPr id="3" name="Content Placeholder 2"/>
          <p:cNvSpPr>
            <a:spLocks noGrp="1"/>
          </p:cNvSpPr>
          <p:nvPr>
            <p:ph idx="1"/>
          </p:nvPr>
        </p:nvSpPr>
        <p:spPr>
          <a:xfrm>
            <a:off x="228600" y="1524000"/>
            <a:ext cx="8686800" cy="5334000"/>
          </a:xfrm>
        </p:spPr>
        <p:txBody>
          <a:bodyPr>
            <a:normAutofit fontScale="85000" lnSpcReduction="20000"/>
          </a:bodyPr>
          <a:lstStyle/>
          <a:p>
            <a:r>
              <a:rPr lang="en-US" b="1" dirty="0" smtClean="0"/>
              <a:t>Both Wollstonecraft and Rousseau</a:t>
            </a:r>
            <a:r>
              <a:rPr lang="en-US" dirty="0" smtClean="0"/>
              <a:t> were the two philosophers of Enlightenment who </a:t>
            </a:r>
            <a:r>
              <a:rPr lang="en-US" b="1" dirty="0" smtClean="0"/>
              <a:t>stressed the role of education in shaping the lives of individuals.</a:t>
            </a:r>
          </a:p>
          <a:p>
            <a:r>
              <a:rPr lang="en-US" b="1" dirty="0" smtClean="0"/>
              <a:t>Wollstonecraft was an advocate of women’s education and believed that emancipation of women is possible only when they are not discriminated in providing education. </a:t>
            </a:r>
            <a:r>
              <a:rPr lang="en-US" dirty="0" smtClean="0"/>
              <a:t>This was in contrast to Rousseau’s idea on education which is discriminatory.</a:t>
            </a:r>
          </a:p>
          <a:p>
            <a:r>
              <a:rPr lang="en-US" b="1" dirty="0" smtClean="0"/>
              <a:t>Rousseau argued that education plays an important role in creating a ‘natural man’ </a:t>
            </a:r>
            <a:r>
              <a:rPr lang="en-US" dirty="0" smtClean="0"/>
              <a:t>who remains unaffected by the modern society.</a:t>
            </a:r>
          </a:p>
          <a:p>
            <a:r>
              <a:rPr lang="en-US" dirty="0" smtClean="0"/>
              <a:t>According to Rousseau the natural goodness of man can come out only through </a:t>
            </a:r>
            <a:r>
              <a:rPr lang="en-US" b="1" dirty="0" smtClean="0"/>
              <a:t>a prescriptive form of education. </a:t>
            </a:r>
            <a:r>
              <a:rPr lang="en-US" dirty="0" smtClean="0"/>
              <a:t>He ventures into this field </a:t>
            </a:r>
            <a:r>
              <a:rPr lang="en-US" b="1" dirty="0" smtClean="0"/>
              <a:t>by describing the life journey of an imaginary man Emile.</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Mary’s Critique of Rousseau on Education (contd.)</a:t>
            </a:r>
            <a:endParaRPr lang="en-US" dirty="0"/>
          </a:p>
        </p:txBody>
      </p:sp>
      <p:sp>
        <p:nvSpPr>
          <p:cNvPr id="3" name="Content Placeholder 2"/>
          <p:cNvSpPr>
            <a:spLocks noGrp="1"/>
          </p:cNvSpPr>
          <p:nvPr>
            <p:ph idx="1"/>
          </p:nvPr>
        </p:nvSpPr>
        <p:spPr>
          <a:xfrm>
            <a:off x="228600" y="1600200"/>
            <a:ext cx="8763000" cy="5257800"/>
          </a:xfrm>
        </p:spPr>
        <p:txBody>
          <a:bodyPr>
            <a:normAutofit fontScale="85000" lnSpcReduction="20000"/>
          </a:bodyPr>
          <a:lstStyle/>
          <a:p>
            <a:r>
              <a:rPr lang="en-US" dirty="0" smtClean="0"/>
              <a:t>Rousseau describes how education shaped his life at every stage of development thus prescribing what kind of education should be provided at each stage.</a:t>
            </a:r>
          </a:p>
          <a:p>
            <a:r>
              <a:rPr lang="en-US" dirty="0" smtClean="0"/>
              <a:t>According to Rousseau, </a:t>
            </a:r>
            <a:r>
              <a:rPr lang="en-US" b="1" dirty="0" smtClean="0"/>
              <a:t>when Emile reaches adulthood or becomes a man, he would need a companion.</a:t>
            </a:r>
            <a:r>
              <a:rPr lang="en-US" dirty="0" smtClean="0"/>
              <a:t> Hence, the </a:t>
            </a:r>
            <a:r>
              <a:rPr lang="en-US" b="1" dirty="0" smtClean="0"/>
              <a:t>last part of the book deals with the education of women.</a:t>
            </a:r>
          </a:p>
          <a:p>
            <a:r>
              <a:rPr lang="en-US" dirty="0" smtClean="0"/>
              <a:t>In Rousseau’s view </a:t>
            </a:r>
            <a:r>
              <a:rPr lang="en-US" b="1" dirty="0" smtClean="0"/>
              <a:t>both men and women have different virtues with men having the virtue of rationality and women the virtue of sexuality </a:t>
            </a:r>
            <a:r>
              <a:rPr lang="en-US" dirty="0" smtClean="0"/>
              <a:t>that could be maintained through chastity, gentleness and obedience.</a:t>
            </a:r>
          </a:p>
          <a:p>
            <a:r>
              <a:rPr lang="en-US" dirty="0" smtClean="0"/>
              <a:t>Therefore, </a:t>
            </a:r>
            <a:r>
              <a:rPr lang="en-US" b="1" dirty="0" smtClean="0"/>
              <a:t>if the virtues of men and women differ their education should also be different.</a:t>
            </a:r>
            <a:r>
              <a:rPr lang="en-US" dirty="0" smtClean="0"/>
              <a:t> He was of the opinion that </a:t>
            </a:r>
            <a:r>
              <a:rPr lang="en-US" b="1" dirty="0" smtClean="0"/>
              <a:t>women’s biology does not allow them to do men’s work.</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Mary’s Critique of Rousseau on Education (contd.)</a:t>
            </a:r>
            <a:endParaRPr lang="en-US" dirty="0"/>
          </a:p>
        </p:txBody>
      </p:sp>
      <p:sp>
        <p:nvSpPr>
          <p:cNvPr id="3" name="Content Placeholder 2"/>
          <p:cNvSpPr>
            <a:spLocks noGrp="1"/>
          </p:cNvSpPr>
          <p:nvPr>
            <p:ph idx="1"/>
          </p:nvPr>
        </p:nvSpPr>
        <p:spPr>
          <a:xfrm>
            <a:off x="228600" y="1447800"/>
            <a:ext cx="8686800" cy="5410200"/>
          </a:xfrm>
        </p:spPr>
        <p:txBody>
          <a:bodyPr>
            <a:normAutofit fontScale="85000" lnSpcReduction="20000"/>
          </a:bodyPr>
          <a:lstStyle/>
          <a:p>
            <a:r>
              <a:rPr lang="en-US" dirty="0" smtClean="0"/>
              <a:t>The </a:t>
            </a:r>
            <a:r>
              <a:rPr lang="en-US" b="1" dirty="0" smtClean="0"/>
              <a:t>duties of men and women have a common end, but the duties themselves are different </a:t>
            </a:r>
            <a:r>
              <a:rPr lang="en-US" dirty="0" smtClean="0"/>
              <a:t>and consequently also the tastes that direct them.</a:t>
            </a:r>
          </a:p>
          <a:p>
            <a:r>
              <a:rPr lang="en-US" dirty="0" smtClean="0"/>
              <a:t>Rousseau argues that the role and natural responsibility of women is </a:t>
            </a:r>
            <a:r>
              <a:rPr lang="en-US" b="1" dirty="0" smtClean="0"/>
              <a:t>care-giving,</a:t>
            </a:r>
            <a:r>
              <a:rPr lang="en-US" dirty="0" smtClean="0"/>
              <a:t> therefore </a:t>
            </a:r>
            <a:r>
              <a:rPr lang="en-US" b="1" dirty="0" smtClean="0"/>
              <a:t>their education should aim at enhancing their caring abilities.</a:t>
            </a:r>
            <a:r>
              <a:rPr lang="en-US" dirty="0" smtClean="0"/>
              <a:t> They should be trained to accept the constraints and dictates of society.</a:t>
            </a:r>
          </a:p>
          <a:p>
            <a:r>
              <a:rPr lang="en-US" dirty="0" smtClean="0"/>
              <a:t>Rousseau believes that we </a:t>
            </a:r>
            <a:r>
              <a:rPr lang="en-US" b="1" dirty="0" smtClean="0"/>
              <a:t>should not try to develop the qualities of men in women. </a:t>
            </a:r>
            <a:r>
              <a:rPr lang="en-US" dirty="0" smtClean="0"/>
              <a:t>In doing so women would lose their significance and this would deprive them of their true qualities.</a:t>
            </a:r>
          </a:p>
          <a:p>
            <a:r>
              <a:rPr lang="en-US" dirty="0" smtClean="0"/>
              <a:t>Rousseau believes that </a:t>
            </a:r>
            <a:r>
              <a:rPr lang="en-US" b="1" dirty="0" smtClean="0"/>
              <a:t>a woman’s identity is only in relation to man</a:t>
            </a:r>
            <a:r>
              <a:rPr lang="en-US" dirty="0" smtClean="0"/>
              <a:t> and therefore her education should be such that she accepts the </a:t>
            </a:r>
            <a:r>
              <a:rPr lang="en-US" b="1" dirty="0" smtClean="0"/>
              <a:t>male authority</a:t>
            </a:r>
            <a:r>
              <a:rPr lang="en-US" dirty="0" smtClean="0"/>
              <a:t> within the family as this would  also ensure that their chastity is protected.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Mary’s Critique of Rousseau on Education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A woman’s education, according to Rousseau, is important so that </a:t>
            </a:r>
            <a:r>
              <a:rPr lang="en-US" b="1" dirty="0" smtClean="0"/>
              <a:t>she could agree with her husband and her children find her intelligent.</a:t>
            </a:r>
            <a:r>
              <a:rPr lang="en-US" dirty="0" smtClean="0"/>
              <a:t> In his view this is all that is needed and nothing more than this.</a:t>
            </a:r>
          </a:p>
          <a:p>
            <a:r>
              <a:rPr lang="en-US" dirty="0" smtClean="0"/>
              <a:t>Thus the whole education of women ought to be </a:t>
            </a:r>
            <a:r>
              <a:rPr lang="en-US" b="1" dirty="0" smtClean="0"/>
              <a:t>relative to men. </a:t>
            </a:r>
            <a:r>
              <a:rPr lang="en-US" dirty="0" smtClean="0"/>
              <a:t>It is </a:t>
            </a:r>
            <a:r>
              <a:rPr lang="en-US" b="1" dirty="0" smtClean="0"/>
              <a:t>directed to please them, to be useful to them, to make themselves loved and be </a:t>
            </a:r>
            <a:r>
              <a:rPr lang="en-US" b="1" dirty="0" err="1" smtClean="0"/>
              <a:t>honoured</a:t>
            </a:r>
            <a:r>
              <a:rPr lang="en-US" b="1" dirty="0" smtClean="0"/>
              <a:t> by them.</a:t>
            </a:r>
          </a:p>
          <a:p>
            <a:r>
              <a:rPr lang="en-US" dirty="0" smtClean="0"/>
              <a:t>So as per Rousseau’ view </a:t>
            </a:r>
            <a:r>
              <a:rPr lang="en-US" b="1" dirty="0" smtClean="0"/>
              <a:t>woman’s education should help her in discharging multiple roles</a:t>
            </a:r>
            <a:r>
              <a:rPr lang="en-US" dirty="0" smtClean="0"/>
              <a:t> such as educating males when they are young, being caring for them when they are grown up along with tasks such as counseling and consoling them so as to make life agreeable and sweet for them.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Mary’s Critique of Rousseau on Education (contd.)</a:t>
            </a:r>
            <a:endParaRPr lang="en-US" dirty="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r>
              <a:rPr lang="en-US" dirty="0" smtClean="0"/>
              <a:t>Most of Rousseau’s arguments are </a:t>
            </a:r>
            <a:r>
              <a:rPr lang="en-US" b="1" dirty="0" smtClean="0"/>
              <a:t>rejected by Wollstonecraft.</a:t>
            </a:r>
            <a:r>
              <a:rPr lang="en-US" dirty="0" smtClean="0"/>
              <a:t> Though she </a:t>
            </a:r>
            <a:r>
              <a:rPr lang="en-US" b="1" dirty="0" smtClean="0"/>
              <a:t>accepted that women are natural care-givers, she rejects Rousseau’s claim that women lack the rational capacity that men possess.</a:t>
            </a:r>
          </a:p>
          <a:p>
            <a:r>
              <a:rPr lang="en-US" dirty="0" smtClean="0"/>
              <a:t>Wollstonecraft argues that </a:t>
            </a:r>
            <a:r>
              <a:rPr lang="en-US" b="1" dirty="0" smtClean="0"/>
              <a:t>the idea of a perfect wife propounded by Rousseau has brought discrimination and neglect for women </a:t>
            </a:r>
            <a:r>
              <a:rPr lang="en-US" dirty="0" smtClean="0"/>
              <a:t>and the main reason for this neglect and discrimination is their </a:t>
            </a:r>
            <a:r>
              <a:rPr lang="en-US" b="1" dirty="0" smtClean="0"/>
              <a:t>lack of education</a:t>
            </a:r>
            <a:r>
              <a:rPr lang="en-US" dirty="0" smtClean="0"/>
              <a:t>.</a:t>
            </a:r>
          </a:p>
          <a:p>
            <a:r>
              <a:rPr lang="en-US" dirty="0" smtClean="0"/>
              <a:t>Therefore, she </a:t>
            </a:r>
            <a:r>
              <a:rPr lang="en-US" b="1" dirty="0" smtClean="0"/>
              <a:t>advocates equal education for both men and women. </a:t>
            </a:r>
            <a:r>
              <a:rPr lang="en-US" dirty="0" smtClean="0"/>
              <a:t>Instead of women’s education being relative to men it should be at par with men.</a:t>
            </a:r>
          </a:p>
          <a:p>
            <a:r>
              <a:rPr lang="en-US" dirty="0" smtClean="0"/>
              <a:t>Wollstonecraft strongly argues that women have an equal right to education and </a:t>
            </a:r>
            <a:r>
              <a:rPr lang="en-US" b="1" dirty="0" smtClean="0"/>
              <a:t>only an educated woman can be empowered enough to perform their duties well. </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Though liberal feminism is based on the basic ideas of liberalism, it has also </a:t>
            </a:r>
            <a:r>
              <a:rPr lang="en-US" b="1" dirty="0" smtClean="0"/>
              <a:t>challenged its practice in terms of limiting the rights to men and not extending it to women and other minorities.</a:t>
            </a:r>
          </a:p>
          <a:p>
            <a:r>
              <a:rPr lang="en-US" dirty="0" smtClean="0"/>
              <a:t>The idea of </a:t>
            </a:r>
            <a:r>
              <a:rPr lang="en-US" b="1" dirty="0" smtClean="0"/>
              <a:t>equality of opportunity, and rights of the women in the public sphere became the defining features of liberal feminism.</a:t>
            </a:r>
          </a:p>
          <a:p>
            <a:r>
              <a:rPr lang="en-US" dirty="0" smtClean="0"/>
              <a:t>The </a:t>
            </a:r>
            <a:r>
              <a:rPr lang="en-US" b="1" dirty="0" smtClean="0"/>
              <a:t>first wave of feminism </a:t>
            </a:r>
            <a:r>
              <a:rPr lang="en-US" dirty="0" smtClean="0"/>
              <a:t>was marked by the demands for equal political rights for women in terms of suffrage rights, and economic rights in terms of property rights. Focus was also on equal education rights for women as it was strongly being argued that </a:t>
            </a:r>
            <a:r>
              <a:rPr lang="en-US" b="1" dirty="0" smtClean="0"/>
              <a:t>women are equally capable as men in terms of rationality and any activity in the public sphere.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Women’s Struggle for Rights in Historical Perspective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b="1" dirty="0" smtClean="0"/>
              <a:t>Free development of the individual</a:t>
            </a:r>
            <a:r>
              <a:rPr lang="en-US" dirty="0" smtClean="0"/>
              <a:t> is the core idea in liberalism. But in view of existence of different strands within liberalism different ways are prescribed to achieve this fundamental goal.</a:t>
            </a:r>
          </a:p>
          <a:p>
            <a:r>
              <a:rPr lang="en-US" dirty="0" smtClean="0"/>
              <a:t>Despite development of feminist ideas very early in history it was only the publication of Mary’s phenomenal work in 1792 that it </a:t>
            </a:r>
            <a:r>
              <a:rPr lang="en-US" b="1" dirty="0" smtClean="0"/>
              <a:t>got systematic and theoretical expression. </a:t>
            </a:r>
            <a:r>
              <a:rPr lang="en-US" dirty="0" smtClean="0"/>
              <a:t>However, such ideas became popular only with the ‘first wave of feminism’ in the 1840s and 1850s.</a:t>
            </a:r>
          </a:p>
          <a:p>
            <a:r>
              <a:rPr lang="en-US" dirty="0" smtClean="0"/>
              <a:t>The </a:t>
            </a:r>
            <a:r>
              <a:rPr lang="en-US" b="1" dirty="0" smtClean="0"/>
              <a:t>French Revolution in 1789 had a deep impact on almost all aspects of social and political life. </a:t>
            </a:r>
            <a:r>
              <a:rPr lang="en-US" dirty="0" smtClean="0"/>
              <a:t>So not only did the </a:t>
            </a:r>
            <a:r>
              <a:rPr lang="en-US" b="1" dirty="0" smtClean="0"/>
              <a:t>rights of the common man</a:t>
            </a:r>
            <a:r>
              <a:rPr lang="en-US" dirty="0" smtClean="0"/>
              <a:t> become important but </a:t>
            </a:r>
            <a:r>
              <a:rPr lang="en-US" b="1" dirty="0" smtClean="0"/>
              <a:t>rights of the minorities, slaves and women too became a matter of discussion.</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Observations (contd.)</a:t>
            </a:r>
            <a:endParaRPr lang="en-US" dirty="0"/>
          </a:p>
        </p:txBody>
      </p:sp>
      <p:sp>
        <p:nvSpPr>
          <p:cNvPr id="3" name="Content Placeholder 2"/>
          <p:cNvSpPr>
            <a:spLocks noGrp="1"/>
          </p:cNvSpPr>
          <p:nvPr>
            <p:ph idx="1"/>
          </p:nvPr>
        </p:nvSpPr>
        <p:spPr>
          <a:xfrm>
            <a:off x="457200" y="1295400"/>
            <a:ext cx="8305800" cy="5562600"/>
          </a:xfrm>
        </p:spPr>
        <p:txBody>
          <a:bodyPr>
            <a:normAutofit fontScale="85000" lnSpcReduction="10000"/>
          </a:bodyPr>
          <a:lstStyle/>
          <a:p>
            <a:r>
              <a:rPr lang="en-US" dirty="0" smtClean="0"/>
              <a:t>Liberal feminism focused on the idea that the </a:t>
            </a:r>
            <a:r>
              <a:rPr lang="en-US" b="1" dirty="0" smtClean="0"/>
              <a:t>individual’s position in the social sphere is not natural or biologically determined, rather they have their roots in the processes of social learning.</a:t>
            </a:r>
          </a:p>
          <a:p>
            <a:r>
              <a:rPr lang="en-US" dirty="0" smtClean="0"/>
              <a:t>Therefore, </a:t>
            </a:r>
            <a:r>
              <a:rPr lang="en-US" b="1" dirty="0" smtClean="0"/>
              <a:t>they focused in revising this learning process and raise consciousness among women </a:t>
            </a:r>
            <a:r>
              <a:rPr lang="en-US" dirty="0" smtClean="0"/>
              <a:t>regarding the fact that they are not just meant for domestic work and should try to come out of the traditional role divisions between men and women.</a:t>
            </a:r>
          </a:p>
          <a:p>
            <a:r>
              <a:rPr lang="en-US" dirty="0" smtClean="0"/>
              <a:t>So Wollstonecraft has </a:t>
            </a:r>
            <a:r>
              <a:rPr lang="en-US" b="1" dirty="0" smtClean="0"/>
              <a:t>not given just a moral account but a systematic social criticism.</a:t>
            </a:r>
            <a:r>
              <a:rPr lang="en-US" dirty="0" smtClean="0"/>
              <a:t> The political and social environment do not allow women to develop the basic human faculty of reason.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Concluding Observations (contd.)</a:t>
            </a:r>
            <a:endParaRPr lang="en-US"/>
          </a:p>
        </p:txBody>
      </p:sp>
      <p:sp>
        <p:nvSpPr>
          <p:cNvPr id="3" name="Content Placeholder 2"/>
          <p:cNvSpPr>
            <a:spLocks noGrp="1"/>
          </p:cNvSpPr>
          <p:nvPr>
            <p:ph idx="1"/>
          </p:nvPr>
        </p:nvSpPr>
        <p:spPr/>
        <p:txBody>
          <a:bodyPr/>
          <a:lstStyle/>
          <a:p>
            <a:r>
              <a:rPr lang="en-US" b="1" dirty="0" smtClean="0"/>
              <a:t>Regaining the lost dignity of women and make them part of the human species</a:t>
            </a:r>
            <a:r>
              <a:rPr lang="en-US" dirty="0" smtClean="0"/>
              <a:t> could be possible only </a:t>
            </a:r>
            <a:r>
              <a:rPr lang="en-US" b="1" dirty="0" smtClean="0"/>
              <a:t>when women participate in all walks of life-social, political and cultural. </a:t>
            </a:r>
            <a:r>
              <a:rPr lang="en-US" dirty="0" smtClean="0"/>
              <a:t>The </a:t>
            </a:r>
            <a:r>
              <a:rPr lang="en-US" b="1" dirty="0" smtClean="0"/>
              <a:t>self-development of women would be possible only through right education </a:t>
            </a:r>
            <a:r>
              <a:rPr lang="en-US" dirty="0" smtClean="0"/>
              <a:t>and any </a:t>
            </a:r>
            <a:r>
              <a:rPr lang="en-US" b="1" dirty="0" smtClean="0"/>
              <a:t>reform of this sort would be ineffective in a context that denies freedom.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French Revolution and Women’s March on Versailles</a:t>
            </a:r>
            <a:endParaRPr lang="en-US" dirty="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r>
              <a:rPr lang="en-US" dirty="0" smtClean="0"/>
              <a:t>Although the French Revolution did not have much impact on women’s rights </a:t>
            </a:r>
            <a:r>
              <a:rPr lang="en-US" b="1" dirty="0" smtClean="0"/>
              <a:t>women who participated in the Revolution did have a profound impact on feminism and women’s rights.</a:t>
            </a:r>
          </a:p>
          <a:p>
            <a:r>
              <a:rPr lang="en-US" b="1" dirty="0" smtClean="0"/>
              <a:t>Women’s March on Versailles, women’s political clubs and their pamphlets,</a:t>
            </a:r>
            <a:r>
              <a:rPr lang="en-US" dirty="0" smtClean="0"/>
              <a:t> and some of the politically popular figures greatly influenced the perception about the women and the way they were viewed in society.</a:t>
            </a:r>
          </a:p>
          <a:p>
            <a:r>
              <a:rPr lang="en-US" b="1" dirty="0" smtClean="0"/>
              <a:t>Women were confined to the domestic sphere</a:t>
            </a:r>
            <a:r>
              <a:rPr lang="en-US" dirty="0" smtClean="0"/>
              <a:t> and were not given an opportunity to participate in the public sphere. They were considered as less rational and hence not capable of taking decisions in public life.</a:t>
            </a:r>
          </a:p>
          <a:p>
            <a:r>
              <a:rPr lang="en-US" dirty="0" smtClean="0"/>
              <a:t>French Enlightenment thinker </a:t>
            </a:r>
            <a:r>
              <a:rPr lang="en-US" b="1" dirty="0" smtClean="0"/>
              <a:t>Rousseau too shared the similar view and believed that women had no role in politics.</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French Revolution…(contd.)</a:t>
            </a:r>
            <a:endParaRPr lang="en-US" dirty="0"/>
          </a:p>
        </p:txBody>
      </p:sp>
      <p:sp>
        <p:nvSpPr>
          <p:cNvPr id="3" name="Content Placeholder 2"/>
          <p:cNvSpPr>
            <a:spLocks noGrp="1"/>
          </p:cNvSpPr>
          <p:nvPr>
            <p:ph idx="1"/>
          </p:nvPr>
        </p:nvSpPr>
        <p:spPr>
          <a:xfrm>
            <a:off x="152400" y="1371600"/>
            <a:ext cx="8763000" cy="5486400"/>
          </a:xfrm>
        </p:spPr>
        <p:txBody>
          <a:bodyPr>
            <a:normAutofit fontScale="85000" lnSpcReduction="20000"/>
          </a:bodyPr>
          <a:lstStyle/>
          <a:p>
            <a:r>
              <a:rPr lang="en-US" dirty="0" smtClean="0"/>
              <a:t>By </a:t>
            </a:r>
            <a:r>
              <a:rPr lang="en-US" b="1" dirty="0" smtClean="0"/>
              <a:t>1787 women started bringing out brochures </a:t>
            </a:r>
            <a:r>
              <a:rPr lang="en-US" dirty="0" smtClean="0"/>
              <a:t>that reflected and argued in </a:t>
            </a:r>
            <a:r>
              <a:rPr lang="en-US" dirty="0" err="1" smtClean="0"/>
              <a:t>favour</a:t>
            </a:r>
            <a:r>
              <a:rPr lang="en-US" dirty="0" smtClean="0"/>
              <a:t> of the </a:t>
            </a:r>
            <a:r>
              <a:rPr lang="en-US" b="1" dirty="0" smtClean="0"/>
              <a:t>rights of women in the fields of education, employment opportunities and marriage rights</a:t>
            </a:r>
            <a:r>
              <a:rPr lang="en-US" dirty="0" smtClean="0"/>
              <a:t>.</a:t>
            </a:r>
          </a:p>
          <a:p>
            <a:r>
              <a:rPr lang="en-US" dirty="0" smtClean="0"/>
              <a:t>Consequently, the </a:t>
            </a:r>
            <a:r>
              <a:rPr lang="en-US" b="1" dirty="0" smtClean="0"/>
              <a:t>consciousness regarding economic and sexual rights generated during the French Revolution </a:t>
            </a:r>
            <a:r>
              <a:rPr lang="en-US" dirty="0" smtClean="0"/>
              <a:t>was meant to become an </a:t>
            </a:r>
            <a:r>
              <a:rPr lang="en-US" b="1" dirty="0" smtClean="0"/>
              <a:t>important starting point </a:t>
            </a:r>
            <a:r>
              <a:rPr lang="en-US" dirty="0" smtClean="0"/>
              <a:t>for all future feminist struggles.</a:t>
            </a:r>
          </a:p>
          <a:p>
            <a:r>
              <a:rPr lang="en-US" dirty="0" smtClean="0"/>
              <a:t>The </a:t>
            </a:r>
            <a:r>
              <a:rPr lang="en-US" b="1" dirty="0" smtClean="0"/>
              <a:t>March on Versailles on October 5, 1789 was the first major event </a:t>
            </a:r>
            <a:r>
              <a:rPr lang="en-US" dirty="0" smtClean="0"/>
              <a:t>that marked the role of women in politics . It was a result of the </a:t>
            </a:r>
            <a:r>
              <a:rPr lang="en-US" b="1" dirty="0" smtClean="0"/>
              <a:t>deteriorating economic condition of the country which led to an unexpected increase in the bread prices and extremely low wage rates</a:t>
            </a:r>
            <a:r>
              <a:rPr lang="en-US" dirty="0" smtClean="0"/>
              <a:t> because of which poor, working class women faced great difficulties in fulfilling even the basic needs of their families.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on Versailles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As a result </a:t>
            </a:r>
            <a:r>
              <a:rPr lang="en-US" b="1" dirty="0" smtClean="0"/>
              <a:t>some of the women took part in riots that were triggered against low wages.</a:t>
            </a:r>
            <a:r>
              <a:rPr lang="en-US" dirty="0" smtClean="0"/>
              <a:t> But despite such riots there was no food and soon Paris began to starve.</a:t>
            </a:r>
          </a:p>
          <a:p>
            <a:r>
              <a:rPr lang="en-US" dirty="0" smtClean="0"/>
              <a:t>In the March on Versailles, </a:t>
            </a:r>
            <a:r>
              <a:rPr lang="en-US" b="1" dirty="0" smtClean="0"/>
              <a:t>women put bread on pikes and marched from Paris to Versailles</a:t>
            </a:r>
            <a:r>
              <a:rPr lang="en-US" dirty="0" smtClean="0"/>
              <a:t>. In this march men too followed women and they </a:t>
            </a:r>
            <a:r>
              <a:rPr lang="en-US" b="1" dirty="0" smtClean="0"/>
              <a:t>captured the king and brought him with his family to Paris</a:t>
            </a:r>
            <a:r>
              <a:rPr lang="en-US" dirty="0" smtClean="0"/>
              <a:t> to have a look at the condition of people there.</a:t>
            </a:r>
          </a:p>
          <a:p>
            <a:r>
              <a:rPr lang="en-US" dirty="0" smtClean="0"/>
              <a:t>This </a:t>
            </a:r>
            <a:r>
              <a:rPr lang="en-US" b="1" dirty="0" smtClean="0"/>
              <a:t>turned out to be a major game-changer for women </a:t>
            </a:r>
            <a:r>
              <a:rPr lang="en-US" dirty="0" smtClean="0"/>
              <a:t>as it proved that they too could effectively participate in the cause and that women were </a:t>
            </a:r>
            <a:r>
              <a:rPr lang="en-US" b="1" dirty="0" smtClean="0"/>
              <a:t>not a politically irrelevant class.</a:t>
            </a:r>
            <a:r>
              <a:rPr lang="en-US" dirty="0" smtClean="0"/>
              <a:t> So it also demonstrated that men and women could work as equals when they were committed to bring about positive changes in society.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Post-French Revolution and Women’s Engagement in Politics</a:t>
            </a:r>
            <a:endParaRPr lang="en-US" dirty="0"/>
          </a:p>
        </p:txBody>
      </p:sp>
      <p:sp>
        <p:nvSpPr>
          <p:cNvPr id="3" name="Content Placeholder 2"/>
          <p:cNvSpPr>
            <a:spLocks noGrp="1"/>
          </p:cNvSpPr>
          <p:nvPr>
            <p:ph idx="1"/>
          </p:nvPr>
        </p:nvSpPr>
        <p:spPr>
          <a:xfrm>
            <a:off x="228600" y="1600200"/>
            <a:ext cx="8686800" cy="5257800"/>
          </a:xfrm>
        </p:spPr>
        <p:txBody>
          <a:bodyPr>
            <a:normAutofit fontScale="85000" lnSpcReduction="20000"/>
          </a:bodyPr>
          <a:lstStyle/>
          <a:p>
            <a:r>
              <a:rPr lang="en-US" dirty="0" smtClean="0"/>
              <a:t>By </a:t>
            </a:r>
            <a:r>
              <a:rPr lang="en-US" b="1" dirty="0" smtClean="0"/>
              <a:t>1790,</a:t>
            </a:r>
            <a:r>
              <a:rPr lang="en-US" dirty="0" smtClean="0"/>
              <a:t> when France had began to function under a representative government,</a:t>
            </a:r>
            <a:r>
              <a:rPr lang="en-US" b="1" dirty="0" smtClean="0"/>
              <a:t> women reformed their ways of struggle and started to engage in politics in a different way.</a:t>
            </a:r>
          </a:p>
          <a:p>
            <a:r>
              <a:rPr lang="en-US" dirty="0" smtClean="0"/>
              <a:t>They </a:t>
            </a:r>
            <a:r>
              <a:rPr lang="en-US" b="1" dirty="0" smtClean="0"/>
              <a:t>formed political clubs or became part of different clubs, which were till then an arena only for men. </a:t>
            </a:r>
            <a:r>
              <a:rPr lang="en-US" dirty="0" smtClean="0"/>
              <a:t>These clubs now with women members came up in different places which showed that women all over were now getting conscious of their rights and political significance.</a:t>
            </a:r>
          </a:p>
          <a:p>
            <a:r>
              <a:rPr lang="en-US" dirty="0" smtClean="0"/>
              <a:t>Gradually </a:t>
            </a:r>
            <a:r>
              <a:rPr lang="en-US" b="1" dirty="0" smtClean="0"/>
              <a:t>women and men from these clubs began filing petitions in the National Assembly advocating women’s equal right to education and reform in martial laws.</a:t>
            </a:r>
            <a:r>
              <a:rPr lang="en-US" dirty="0" smtClean="0"/>
              <a:t> Women also came forward to </a:t>
            </a:r>
            <a:r>
              <a:rPr lang="en-US" b="1" dirty="0" smtClean="0"/>
              <a:t>assert their sexual rights and went on to form dual-gender clubs </a:t>
            </a:r>
            <a:r>
              <a:rPr lang="en-US" dirty="0" smtClean="0"/>
              <a:t>where men and women participated equally in discussion about politics.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on Mary Wollstonecraft</a:t>
            </a:r>
            <a:endParaRPr lang="en-US" dirty="0"/>
          </a:p>
        </p:txBody>
      </p:sp>
      <p:sp>
        <p:nvSpPr>
          <p:cNvPr id="3" name="Content Placeholder 2"/>
          <p:cNvSpPr>
            <a:spLocks noGrp="1"/>
          </p:cNvSpPr>
          <p:nvPr>
            <p:ph idx="1"/>
          </p:nvPr>
        </p:nvSpPr>
        <p:spPr>
          <a:xfrm>
            <a:off x="228600" y="1295400"/>
            <a:ext cx="8686800" cy="5562600"/>
          </a:xfrm>
        </p:spPr>
        <p:txBody>
          <a:bodyPr>
            <a:normAutofit fontScale="85000" lnSpcReduction="20000"/>
          </a:bodyPr>
          <a:lstStyle/>
          <a:p>
            <a:r>
              <a:rPr lang="en-US" dirty="0" smtClean="0"/>
              <a:t>Thus, the idea that women and men must have equal legal and political rights dates back to the French Revolution. It also had a profound influence on the thinking of women activists and reformers like Mary Wollstonecraft.</a:t>
            </a:r>
          </a:p>
          <a:p>
            <a:r>
              <a:rPr lang="en-US" b="1" dirty="0" smtClean="0"/>
              <a:t>Wollstonecraft was a staunch advocate of women’s inclusion in public life that was dominated by men.</a:t>
            </a:r>
            <a:r>
              <a:rPr lang="en-US" dirty="0" smtClean="0"/>
              <a:t> By drawing a </a:t>
            </a:r>
            <a:r>
              <a:rPr lang="en-US" b="1" dirty="0" smtClean="0"/>
              <a:t>connection between the emancipation of women and their socio-economic condition,</a:t>
            </a:r>
            <a:r>
              <a:rPr lang="en-US" dirty="0" smtClean="0"/>
              <a:t> Wollstonecraft </a:t>
            </a:r>
            <a:r>
              <a:rPr lang="en-US" b="1" dirty="0" smtClean="0"/>
              <a:t>brought both class and family to the political realm.</a:t>
            </a:r>
          </a:p>
          <a:p>
            <a:r>
              <a:rPr lang="en-US" dirty="0" smtClean="0"/>
              <a:t>Class and family, which were </a:t>
            </a:r>
            <a:r>
              <a:rPr lang="en-US" b="1" dirty="0" smtClean="0"/>
              <a:t>two important institutions in liberal theory, were politicized now.</a:t>
            </a:r>
            <a:r>
              <a:rPr lang="en-US" dirty="0" smtClean="0"/>
              <a:t> With this understanding she </a:t>
            </a:r>
            <a:r>
              <a:rPr lang="en-US" b="1" dirty="0" smtClean="0"/>
              <a:t>distinguished herself from other classical liberal thinkers and went on to challenge the basic structural foundation of classical liberal tradition-the public –private distinction.</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Wollstonecraft and Patriarchy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b="1" dirty="0" smtClean="0"/>
              <a:t>Classical liberalism developed with the distinction between economic power and political power</a:t>
            </a:r>
            <a:r>
              <a:rPr lang="en-US" dirty="0" smtClean="0"/>
              <a:t> with emphasis on the fact that the former can be attained only with private property and its utilization in the market.</a:t>
            </a:r>
          </a:p>
          <a:p>
            <a:r>
              <a:rPr lang="en-US" dirty="0" smtClean="0"/>
              <a:t>In this way </a:t>
            </a:r>
            <a:r>
              <a:rPr lang="en-US" b="1" dirty="0" smtClean="0"/>
              <a:t>an economic sphere was created composed of individual property holders, who were also considered the heads of households.</a:t>
            </a:r>
          </a:p>
          <a:p>
            <a:r>
              <a:rPr lang="en-US" dirty="0" smtClean="0"/>
              <a:t>Thus </a:t>
            </a:r>
            <a:r>
              <a:rPr lang="en-US" b="1" dirty="0" smtClean="0"/>
              <a:t>family and economy were considered as natural spheres and as unchanging universal features</a:t>
            </a:r>
            <a:r>
              <a:rPr lang="en-US" dirty="0" smtClean="0"/>
              <a:t> human life, </a:t>
            </a:r>
            <a:r>
              <a:rPr lang="en-US" b="1" dirty="0" smtClean="0"/>
              <a:t>each being governed by the laws operating in their respective spheres, </a:t>
            </a:r>
            <a:r>
              <a:rPr lang="en-US" dirty="0" smtClean="0"/>
              <a:t>rule of patriarchy in the case of family and law of competition in the case of economy.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Wollstonecraft and Patriarchy…(contd.)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Liberals believed that </a:t>
            </a:r>
            <a:r>
              <a:rPr lang="en-US" b="1" dirty="0" smtClean="0"/>
              <a:t>the freedom in each of these spheres needs to be protected </a:t>
            </a:r>
            <a:r>
              <a:rPr lang="en-US" dirty="0" smtClean="0"/>
              <a:t>and this protection could be provided only by bringing in a </a:t>
            </a:r>
            <a:r>
              <a:rPr lang="en-US" b="1" dirty="0" smtClean="0"/>
              <a:t>third institution, i.e. the state.</a:t>
            </a:r>
          </a:p>
          <a:p>
            <a:r>
              <a:rPr lang="en-US" dirty="0" smtClean="0"/>
              <a:t>According to the classical liberals, the </a:t>
            </a:r>
            <a:r>
              <a:rPr lang="en-US" b="1" dirty="0" smtClean="0"/>
              <a:t>state plays the role of a guarantor of rights and liberties </a:t>
            </a:r>
            <a:r>
              <a:rPr lang="en-US" dirty="0" smtClean="0"/>
              <a:t>in these spheres and this freedom can only be maintained </a:t>
            </a:r>
            <a:r>
              <a:rPr lang="en-US" b="1" dirty="0" smtClean="0"/>
              <a:t>if the private nature of both economy and family is respected (</a:t>
            </a:r>
            <a:r>
              <a:rPr lang="en-US" dirty="0" err="1" smtClean="0"/>
              <a:t>Ferugson</a:t>
            </a:r>
            <a:r>
              <a:rPr lang="en-US" dirty="0" smtClean="0"/>
              <a:t>, 1999).</a:t>
            </a:r>
          </a:p>
          <a:p>
            <a:r>
              <a:rPr lang="en-US" dirty="0" smtClean="0"/>
              <a:t>Thus, classical liberalism was based on the </a:t>
            </a:r>
            <a:r>
              <a:rPr lang="en-US" b="1" dirty="0" smtClean="0"/>
              <a:t>distinction between the public and private sphere</a:t>
            </a:r>
            <a:r>
              <a:rPr lang="en-US" dirty="0" smtClean="0"/>
              <a:t> and within the liberal tradition emancipation was possible only when this </a:t>
            </a:r>
            <a:r>
              <a:rPr lang="en-US" b="1" dirty="0" smtClean="0"/>
              <a:t>distinction was maintained and there was a proper  balance between the two.</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2584</Words>
  <Application>Microsoft Office PowerPoint</Application>
  <PresentationFormat>On-screen Show (4:3)</PresentationFormat>
  <Paragraphs>87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Introduction</vt:lpstr>
      <vt:lpstr>Women’s Struggle for Rights in Historical Perspective</vt:lpstr>
      <vt:lpstr>The French Revolution and Women’s March on Versailles</vt:lpstr>
      <vt:lpstr>The French Revolution…(contd.)</vt:lpstr>
      <vt:lpstr>March on Versailles</vt:lpstr>
      <vt:lpstr>Post-French Revolution and Women’s Engagement in Politics</vt:lpstr>
      <vt:lpstr>Influence on Mary Wollstonecraft</vt:lpstr>
      <vt:lpstr>Wollstonecraft and Patriarchy</vt:lpstr>
      <vt:lpstr>Wollstonecraft and Patriarchy…(contd.)</vt:lpstr>
      <vt:lpstr>Wollstonecraft and Patriarchy…(contd.)</vt:lpstr>
      <vt:lpstr>Classical Socialists</vt:lpstr>
      <vt:lpstr>Mary: A Bridge between Classical Liberalism and Classical Socialism</vt:lpstr>
      <vt:lpstr>Wollstonecraft: A Reluctant Radical</vt:lpstr>
      <vt:lpstr>Mary’s Critique of Rousseau on Education</vt:lpstr>
      <vt:lpstr>Mary’s Critique of Rousseau on Education (contd.)</vt:lpstr>
      <vt:lpstr>Mary’s Critique of Rousseau on Education (contd.)</vt:lpstr>
      <vt:lpstr>Mary’s Critique of Rousseau on Education (contd.)</vt:lpstr>
      <vt:lpstr>Mary’s Critique of Rousseau on Education (contd.)</vt:lpstr>
      <vt:lpstr>Concluding Observations</vt:lpstr>
      <vt:lpstr>Concluding Observations (contd.)</vt:lpstr>
      <vt:lpstr>Concluding Observations (contd.)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Superman</dc:creator>
  <cp:lastModifiedBy>Superman</cp:lastModifiedBy>
  <cp:revision>89</cp:revision>
  <dcterms:created xsi:type="dcterms:W3CDTF">2006-08-16T00:00:00Z</dcterms:created>
  <dcterms:modified xsi:type="dcterms:W3CDTF">2021-04-06T04:01:53Z</dcterms:modified>
</cp:coreProperties>
</file>