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and Significance of Fundamental Rights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constitution is a document that </a:t>
            </a:r>
            <a:r>
              <a:rPr lang="en-US" b="1" dirty="0" smtClean="0"/>
              <a:t>sets limits on the powers of the government and ensures a democratic system in which all persons enjoy certain rights.</a:t>
            </a:r>
          </a:p>
          <a:p>
            <a:r>
              <a:rPr lang="en-US" b="1" dirty="0" smtClean="0"/>
              <a:t>Fundamental rights,</a:t>
            </a:r>
            <a:r>
              <a:rPr lang="en-US" dirty="0" smtClean="0"/>
              <a:t> embodied in Part III of the Constitution guarantees to each citizen </a:t>
            </a:r>
            <a:r>
              <a:rPr lang="en-US" b="1" dirty="0" smtClean="0"/>
              <a:t>basic substantive and procedural protections against the state.</a:t>
            </a:r>
          </a:p>
          <a:p>
            <a:r>
              <a:rPr lang="en-US" dirty="0" smtClean="0"/>
              <a:t>They can be categorized in to two types: </a:t>
            </a:r>
            <a:r>
              <a:rPr lang="en-US" b="1" dirty="0" smtClean="0"/>
              <a:t>positive and negative</a:t>
            </a:r>
            <a:r>
              <a:rPr lang="en-US" dirty="0" smtClean="0"/>
              <a:t>. </a:t>
            </a:r>
            <a:r>
              <a:rPr lang="en-US" b="1" dirty="0" smtClean="0"/>
              <a:t>Negative rights </a:t>
            </a:r>
            <a:r>
              <a:rPr lang="en-US" dirty="0" smtClean="0"/>
              <a:t>are those, which </a:t>
            </a:r>
            <a:r>
              <a:rPr lang="en-US" b="1" dirty="0" smtClean="0"/>
              <a:t>limit state action and prohibit the state from doing certain things-</a:t>
            </a:r>
            <a:r>
              <a:rPr lang="en-US" dirty="0" smtClean="0"/>
              <a:t>e.g. Art. 14, which states, “ The state shall not deny to any person equality before the law or equal protection of laws within the territory of India.” </a:t>
            </a:r>
            <a:r>
              <a:rPr lang="en-US" b="1" dirty="0" smtClean="0"/>
              <a:t>Positive rights</a:t>
            </a:r>
            <a:r>
              <a:rPr lang="en-US" dirty="0" smtClean="0"/>
              <a:t>, on the other hand, are those rights that </a:t>
            </a:r>
            <a:r>
              <a:rPr lang="en-US" b="1" dirty="0" smtClean="0"/>
              <a:t>permit a citizen to enjoy certain freedoms</a:t>
            </a:r>
            <a:r>
              <a:rPr lang="en-US" dirty="0" smtClean="0"/>
              <a:t>-e.g. Art. 19, which gives the right to freedom.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of Law: Classification on Intelligible Differentia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Since equality does not mean identical treatment the </a:t>
            </a:r>
            <a:r>
              <a:rPr lang="en-US" b="1" dirty="0" smtClean="0"/>
              <a:t>state may classify persons for purposes of legislation</a:t>
            </a:r>
            <a:r>
              <a:rPr lang="en-US" dirty="0" smtClean="0"/>
              <a:t>. But this classification should be on </a:t>
            </a:r>
            <a:r>
              <a:rPr lang="en-US" b="1" dirty="0" smtClean="0"/>
              <a:t>reasonable grounds </a:t>
            </a:r>
            <a:r>
              <a:rPr lang="en-US" dirty="0" smtClean="0"/>
              <a:t>and it should not be arbitrary.</a:t>
            </a:r>
          </a:p>
          <a:p>
            <a:r>
              <a:rPr lang="en-US" dirty="0" smtClean="0"/>
              <a:t>This classification should be founded on </a:t>
            </a:r>
            <a:r>
              <a:rPr lang="en-US" b="1" dirty="0" smtClean="0"/>
              <a:t>intelligible differentia,</a:t>
            </a:r>
            <a:r>
              <a:rPr lang="en-US" dirty="0" smtClean="0"/>
              <a:t> which distinguishes those who are grouped together from others and </a:t>
            </a:r>
            <a:r>
              <a:rPr lang="en-US" b="1" dirty="0" smtClean="0"/>
              <a:t>this differentia should have a rational basis to the object sought to be achieved by law.</a:t>
            </a:r>
          </a:p>
          <a:p>
            <a:r>
              <a:rPr lang="en-US" b="1" dirty="0" smtClean="0"/>
              <a:t>Articles 15, 16, 17 and 18, broadly relate to socio-economic equality.</a:t>
            </a:r>
            <a:r>
              <a:rPr lang="en-US" dirty="0" smtClean="0"/>
              <a:t> Besides, unlike Art.14 they apply only to citizens of India.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Equality of Status and Equality of Opportunity: Affirmative Action </a:t>
            </a:r>
            <a:endParaRPr lang="en-US" dirty="0"/>
          </a:p>
        </p:txBody>
      </p:sp>
      <p:sp>
        <p:nvSpPr>
          <p:cNvPr id="3" name="Content Placeholder 2"/>
          <p:cNvSpPr>
            <a:spLocks noGrp="1"/>
          </p:cNvSpPr>
          <p:nvPr>
            <p:ph idx="1"/>
          </p:nvPr>
        </p:nvSpPr>
        <p:spPr/>
        <p:txBody>
          <a:bodyPr>
            <a:normAutofit fontScale="92500"/>
          </a:bodyPr>
          <a:lstStyle/>
          <a:p>
            <a:r>
              <a:rPr lang="en-US" dirty="0" smtClean="0"/>
              <a:t>All sections of the society enjoying equal opportunities </a:t>
            </a:r>
            <a:r>
              <a:rPr lang="en-US" b="1" dirty="0" smtClean="0"/>
              <a:t>in a society where there are various kinds of social inequalities is problematic.</a:t>
            </a:r>
          </a:p>
          <a:p>
            <a:r>
              <a:rPr lang="en-US" dirty="0" smtClean="0"/>
              <a:t>So the Constitution clarifies that the </a:t>
            </a:r>
            <a:r>
              <a:rPr lang="en-US" b="1" dirty="0" smtClean="0"/>
              <a:t>government can implement special schemes and measures </a:t>
            </a:r>
            <a:r>
              <a:rPr lang="en-US" dirty="0" smtClean="0"/>
              <a:t>for improving the conditions of certain sections of society: children, women, and the socially and educationally backward classes.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 Vs Non-citizens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Some of the rights like </a:t>
            </a:r>
            <a:r>
              <a:rPr lang="en-US" b="1" dirty="0" smtClean="0"/>
              <a:t>‘equality before law and equal protection of laws’ (Art. 14), protection of life and personal liberty (Art. 21),</a:t>
            </a:r>
            <a:r>
              <a:rPr lang="en-US" dirty="0" smtClean="0"/>
              <a:t> protection in respect of conviction for offences (Art.20), free and compulsory education for all children of 6-14 years (Art.21 A), Protection against arrest and detention in certain cases (Art.22), freedom of religion (Art.25-28), etc are available to all persons whether citizens or not.</a:t>
            </a:r>
          </a:p>
          <a:p>
            <a:r>
              <a:rPr lang="en-US" dirty="0" smtClean="0"/>
              <a:t>But rights like the </a:t>
            </a:r>
            <a:r>
              <a:rPr lang="en-US" b="1" dirty="0" smtClean="0"/>
              <a:t>right to equality of opportunity in employment (Art.16), protection from discrimination </a:t>
            </a:r>
            <a:r>
              <a:rPr lang="en-US" dirty="0" smtClean="0"/>
              <a:t>on grounds only of religion, race, caste sex and place of birth (Art.15) and freedom of speech and expression, assembly, association, movement, residence and profession (Art. 19).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Neither Universal Nor Absolute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Fundamental rights are </a:t>
            </a:r>
            <a:r>
              <a:rPr lang="en-US" b="1" dirty="0" smtClean="0"/>
              <a:t>not universal in application. Some of the fundamental rights and the extent of their enjoyment can be restricted or even abrogated by Parliament under Art. 33.</a:t>
            </a:r>
            <a:r>
              <a:rPr lang="en-US" dirty="0" smtClean="0"/>
              <a:t> Thus the rights of the citizens in the armed forces or the forces in charge with the maintenance of public order can be restricted or abrogated.</a:t>
            </a:r>
          </a:p>
          <a:p>
            <a:r>
              <a:rPr lang="en-US" dirty="0" smtClean="0"/>
              <a:t>Fundamental rights are not absolute as they are </a:t>
            </a:r>
            <a:r>
              <a:rPr lang="en-US" b="1" dirty="0" smtClean="0"/>
              <a:t>clearly defined in their scope as well as limitations.</a:t>
            </a:r>
            <a:r>
              <a:rPr lang="en-US" dirty="0" smtClean="0"/>
              <a:t> The prescribed limitations are in the </a:t>
            </a:r>
            <a:r>
              <a:rPr lang="en-US" b="1" dirty="0" smtClean="0"/>
              <a:t>interest of public good, social reforms, public order, morality and the safety of the state.</a:t>
            </a:r>
            <a:r>
              <a:rPr lang="en-US" dirty="0" smtClean="0"/>
              <a:t> The constitution allows the state to impose </a:t>
            </a:r>
            <a:r>
              <a:rPr lang="en-US" b="1" dirty="0" smtClean="0"/>
              <a:t>‘reasonable restrictions’ </a:t>
            </a:r>
            <a:r>
              <a:rPr lang="en-US" dirty="0" smtClean="0"/>
              <a:t>on certain rights, but the </a:t>
            </a:r>
            <a:r>
              <a:rPr lang="en-US" b="1" dirty="0" smtClean="0"/>
              <a:t>‘reasonableness’ of the restrictions is a </a:t>
            </a:r>
            <a:r>
              <a:rPr lang="en-US" b="1" dirty="0" err="1" smtClean="0"/>
              <a:t>justiciable</a:t>
            </a:r>
            <a:r>
              <a:rPr lang="en-US" b="1" dirty="0" smtClean="0"/>
              <a:t> matter.</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Granted to Individuals as well as to Groups</a:t>
            </a:r>
            <a:endParaRPr lang="en-US" dirty="0"/>
          </a:p>
        </p:txBody>
      </p:sp>
      <p:sp>
        <p:nvSpPr>
          <p:cNvPr id="3" name="Content Placeholder 2"/>
          <p:cNvSpPr>
            <a:spLocks noGrp="1"/>
          </p:cNvSpPr>
          <p:nvPr>
            <p:ph idx="1"/>
          </p:nvPr>
        </p:nvSpPr>
        <p:spPr/>
        <p:txBody>
          <a:bodyPr>
            <a:normAutofit lnSpcReduction="10000"/>
          </a:bodyPr>
          <a:lstStyle/>
          <a:p>
            <a:r>
              <a:rPr lang="en-US" dirty="0" smtClean="0"/>
              <a:t>Right to freedom of religion and cultural and educational rights incorporate </a:t>
            </a:r>
            <a:r>
              <a:rPr lang="en-US" b="1" dirty="0" smtClean="0"/>
              <a:t>the rights of the minorities.</a:t>
            </a:r>
            <a:r>
              <a:rPr lang="en-US" dirty="0" smtClean="0"/>
              <a:t> </a:t>
            </a:r>
            <a:r>
              <a:rPr lang="en-US" b="1" dirty="0" smtClean="0"/>
              <a:t>Abolition of </a:t>
            </a:r>
            <a:r>
              <a:rPr lang="en-US" b="1" dirty="0" err="1" smtClean="0"/>
              <a:t>untouchability</a:t>
            </a:r>
            <a:r>
              <a:rPr lang="en-US" b="1" dirty="0" smtClean="0"/>
              <a:t> is also a group right.</a:t>
            </a:r>
            <a:r>
              <a:rPr lang="en-US" dirty="0" smtClean="0"/>
              <a:t> Thus, rights are not only against the state but </a:t>
            </a:r>
            <a:r>
              <a:rPr lang="en-US" b="1" dirty="0" smtClean="0"/>
              <a:t>also against individuals</a:t>
            </a:r>
            <a:r>
              <a:rPr lang="en-US" dirty="0" smtClean="0"/>
              <a:t> in certain cases.</a:t>
            </a:r>
          </a:p>
          <a:p>
            <a:r>
              <a:rPr lang="en-US" b="1" dirty="0" smtClean="0"/>
              <a:t>Rights are amendable,</a:t>
            </a:r>
            <a:r>
              <a:rPr lang="en-US" dirty="0" smtClean="0"/>
              <a:t> but this amendment has to be according to the procedure established by the Constitution itself.</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Rights are Justifiable</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If any of these rights is violated, the </a:t>
            </a:r>
            <a:r>
              <a:rPr lang="en-US" b="1" dirty="0" smtClean="0"/>
              <a:t>individual affected is entitled to move the Supreme Court or High Court for the protection and enforcement of her/his rights.</a:t>
            </a:r>
          </a:p>
          <a:p>
            <a:r>
              <a:rPr lang="en-US" dirty="0" smtClean="0"/>
              <a:t>Fundamental rights </a:t>
            </a:r>
            <a:r>
              <a:rPr lang="en-US" b="1" dirty="0" smtClean="0"/>
              <a:t>can also be suspended during an emergency, except the right to life.</a:t>
            </a:r>
          </a:p>
          <a:p>
            <a:r>
              <a:rPr lang="en-US" dirty="0" smtClean="0"/>
              <a:t>Apart from fundamental rights, there are two other kinds of rights flowing from other parts of the Constitution: </a:t>
            </a:r>
            <a:r>
              <a:rPr lang="en-US" b="1" dirty="0" smtClean="0"/>
              <a:t>Constitutional rights and legal rights.</a:t>
            </a:r>
          </a:p>
          <a:p>
            <a:pPr marL="571500" indent="-571500">
              <a:buFont typeface="+mj-lt"/>
              <a:buAutoNum type="romanLcPeriod"/>
            </a:pPr>
            <a:r>
              <a:rPr lang="en-US" b="1" dirty="0" smtClean="0"/>
              <a:t>Constitutional rights are created by imposition of restrictions upon the state </a:t>
            </a:r>
            <a:r>
              <a:rPr lang="en-US" dirty="0" smtClean="0"/>
              <a:t>on its claims upon the citizens-e.g. </a:t>
            </a:r>
            <a:r>
              <a:rPr lang="en-US" b="1" dirty="0" smtClean="0"/>
              <a:t>Art. 265 </a:t>
            </a:r>
            <a:r>
              <a:rPr lang="en-US" dirty="0" smtClean="0"/>
              <a:t>forbids levying and collection of taxes except by the authority of law; Art. </a:t>
            </a:r>
            <a:r>
              <a:rPr lang="en-US" b="1" dirty="0" smtClean="0"/>
              <a:t>300A </a:t>
            </a:r>
            <a:r>
              <a:rPr lang="en-US" dirty="0" smtClean="0"/>
              <a:t>provides that no person shall be deprived of her/his property save by the authority of law.</a:t>
            </a:r>
          </a:p>
          <a:p>
            <a:pPr marL="571500" indent="-571500">
              <a:buFont typeface="+mj-lt"/>
              <a:buAutoNum type="romanLcPeriod"/>
            </a:pPr>
            <a:r>
              <a:rPr lang="en-US" b="1" dirty="0" smtClean="0"/>
              <a:t>Legal rights flow from statutes based upon the Constitution but not directly from it</a:t>
            </a:r>
            <a:r>
              <a:rPr lang="en-US" dirty="0" smtClean="0"/>
              <a:t>. A legal right is created by an ordinary law and can be taken away by changing the law.</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Rights in Indian Constitution Vs. those in the US Constitution</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The </a:t>
            </a:r>
            <a:r>
              <a:rPr lang="en-US" b="1" dirty="0" smtClean="0"/>
              <a:t>US Constitution states the rights in a very crisp and unqualified language.</a:t>
            </a:r>
            <a:r>
              <a:rPr lang="en-US" dirty="0" smtClean="0"/>
              <a:t> The conditions or the limits on the rights are not mentioned in the constitution. It is the judiciary which elaborates the limitations or places conditions on the rights stated in the constitution.</a:t>
            </a:r>
          </a:p>
          <a:p>
            <a:r>
              <a:rPr lang="en-US" dirty="0" smtClean="0"/>
              <a:t>On the other hand, in the Indian Constitution most of the </a:t>
            </a:r>
            <a:r>
              <a:rPr lang="en-US" b="1" dirty="0" smtClean="0"/>
              <a:t>fundamental rights are stated in qualified terms,</a:t>
            </a:r>
            <a:r>
              <a:rPr lang="en-US" dirty="0" smtClean="0"/>
              <a:t> like ‘subject to public order’, ‘social reforms’ and ‘morality’. Though there is a very limited role for judicial determination, </a:t>
            </a:r>
            <a:r>
              <a:rPr lang="en-US" b="1" dirty="0" smtClean="0"/>
              <a:t>nonetheless the judiciary is frequently required to interpret the articles </a:t>
            </a:r>
            <a:r>
              <a:rPr lang="en-US" dirty="0" smtClean="0"/>
              <a:t>on fundamental rights in the light of the qualifications attached to them.</a:t>
            </a:r>
          </a:p>
          <a:p>
            <a:r>
              <a:rPr lang="en-US" dirty="0" smtClean="0"/>
              <a:t>Another difference is that while the </a:t>
            </a:r>
            <a:r>
              <a:rPr lang="en-US" b="1" dirty="0" smtClean="0"/>
              <a:t>Indian Constitution provides for both individual and group rights</a:t>
            </a:r>
            <a:r>
              <a:rPr lang="en-US" dirty="0" smtClean="0"/>
              <a:t> its American counterpart grants only individual rights.</a:t>
            </a:r>
          </a:p>
          <a:p>
            <a:r>
              <a:rPr lang="en-US" dirty="0" smtClean="0"/>
              <a:t>The constitution makers of the USA were guided by the </a:t>
            </a:r>
            <a:r>
              <a:rPr lang="en-US" b="1" dirty="0" smtClean="0"/>
              <a:t>18</a:t>
            </a:r>
            <a:r>
              <a:rPr lang="en-US" b="1" baseline="30000" dirty="0" smtClean="0"/>
              <a:t>th</a:t>
            </a:r>
            <a:r>
              <a:rPr lang="en-US" b="1" dirty="0" smtClean="0"/>
              <a:t> century laissez faire doctrine </a:t>
            </a:r>
            <a:r>
              <a:rPr lang="en-US" dirty="0" smtClean="0"/>
              <a:t>but the constitution makers of India were guided by the </a:t>
            </a:r>
            <a:r>
              <a:rPr lang="en-US" b="1" dirty="0" smtClean="0"/>
              <a:t>welfare philosophy of the 20</a:t>
            </a:r>
            <a:r>
              <a:rPr lang="en-US" b="1" baseline="30000" dirty="0" smtClean="0"/>
              <a:t>th</a:t>
            </a:r>
            <a:r>
              <a:rPr lang="en-US" b="1" dirty="0" smtClean="0"/>
              <a:t> century</a:t>
            </a:r>
            <a:r>
              <a:rPr lang="en-US" dirty="0" smtClean="0"/>
              <a:t> that held social control over individual rights as essential.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State Intervention</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Although fundamental rights are mostly </a:t>
            </a:r>
            <a:r>
              <a:rPr lang="en-US" b="1" dirty="0" smtClean="0"/>
              <a:t>against arbitrary state intervention</a:t>
            </a:r>
            <a:r>
              <a:rPr lang="en-US" dirty="0" smtClean="0"/>
              <a:t> there are also some rights which are </a:t>
            </a:r>
            <a:r>
              <a:rPr lang="en-US" b="1" dirty="0" smtClean="0"/>
              <a:t>against social discrimination among people</a:t>
            </a:r>
            <a:r>
              <a:rPr lang="en-US" dirty="0" smtClean="0"/>
              <a:t>-e.g. Art.17 and Art.23. </a:t>
            </a:r>
          </a:p>
          <a:p>
            <a:r>
              <a:rPr lang="en-US" b="1" dirty="0" smtClean="0"/>
              <a:t>The state is enjoined to lend its authority in </a:t>
            </a:r>
            <a:r>
              <a:rPr lang="en-US" b="1" dirty="0" err="1" smtClean="0"/>
              <a:t>favour</a:t>
            </a:r>
            <a:r>
              <a:rPr lang="en-US" b="1" dirty="0" smtClean="0"/>
              <a:t> of the victims of exploitation and discrimination </a:t>
            </a:r>
            <a:r>
              <a:rPr lang="en-US" dirty="0" smtClean="0"/>
              <a:t>and uphold the right against exploitation.</a:t>
            </a:r>
          </a:p>
          <a:p>
            <a:r>
              <a:rPr lang="en-US" dirty="0" smtClean="0"/>
              <a:t>The </a:t>
            </a:r>
            <a:r>
              <a:rPr lang="en-US" b="1" dirty="0" smtClean="0"/>
              <a:t>state has also been authorized </a:t>
            </a:r>
            <a:r>
              <a:rPr lang="en-US" dirty="0" smtClean="0"/>
              <a:t>by the Constitution to </a:t>
            </a:r>
            <a:r>
              <a:rPr lang="en-US" b="1" dirty="0" smtClean="0"/>
              <a:t>take special measures for public purpose, social reform, and the welfare of the weaker sections</a:t>
            </a:r>
            <a:r>
              <a:rPr lang="en-US" dirty="0" smtClean="0"/>
              <a:t> like women, children, members of the backward classes, the SCs and the STs.</a:t>
            </a:r>
          </a:p>
          <a:p>
            <a:r>
              <a:rPr lang="en-US" b="1" dirty="0" smtClean="0"/>
              <a:t>Amendments of the Constitution</a:t>
            </a:r>
            <a:r>
              <a:rPr lang="en-US" dirty="0" smtClean="0"/>
              <a:t>, in this context, have led to the </a:t>
            </a:r>
            <a:r>
              <a:rPr lang="en-US" b="1" dirty="0" smtClean="0"/>
              <a:t>widening economic opportuniti</a:t>
            </a:r>
            <a:r>
              <a:rPr lang="en-US" dirty="0" smtClean="0"/>
              <a:t>es of the socially, economically, and educationally backward classes.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and Limits of Fundamental Rights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Constitution of India declared, at the time of the commencement of the Constitution, </a:t>
            </a:r>
            <a:r>
              <a:rPr lang="en-US" b="1" dirty="0" smtClean="0"/>
              <a:t>that all the laws in operation would continue to remain in force only if they conformed to and were consistent with the fundamental rights </a:t>
            </a:r>
            <a:r>
              <a:rPr lang="en-US" dirty="0" smtClean="0"/>
              <a:t>guaranteed in Part III of the Constitution-e.g. Art.13.</a:t>
            </a:r>
          </a:p>
          <a:p>
            <a:r>
              <a:rPr lang="en-US" b="1" dirty="0" smtClean="0"/>
              <a:t>Art. 32-Right to constitutional remedies strengthens the two-fold prohibition (Art. 13) </a:t>
            </a:r>
            <a:r>
              <a:rPr lang="en-US" dirty="0" smtClean="0"/>
              <a:t>through which the </a:t>
            </a:r>
            <a:r>
              <a:rPr lang="en-US" b="1" dirty="0" smtClean="0"/>
              <a:t>Supreme Court </a:t>
            </a:r>
            <a:r>
              <a:rPr lang="en-US" dirty="0" smtClean="0"/>
              <a:t>is empowered to </a:t>
            </a:r>
            <a:r>
              <a:rPr lang="en-US" b="1" dirty="0" smtClean="0"/>
              <a:t>issue writs </a:t>
            </a:r>
            <a:r>
              <a:rPr lang="en-US" dirty="0" smtClean="0"/>
              <a:t>for the enforcement of the fundamental rights which is available to any person.</a:t>
            </a:r>
          </a:p>
          <a:p>
            <a:r>
              <a:rPr lang="en-US" b="1" dirty="0" smtClean="0"/>
              <a:t>Parliament</a:t>
            </a:r>
            <a:r>
              <a:rPr lang="en-US" dirty="0" smtClean="0"/>
              <a:t> can however, </a:t>
            </a:r>
            <a:r>
              <a:rPr lang="en-US" b="1" dirty="0" smtClean="0"/>
              <a:t>modify the application of the rights to members of the armed forces or the forces in charge of maintenance of public order,</a:t>
            </a:r>
            <a:r>
              <a:rPr lang="en-US" dirty="0" smtClean="0"/>
              <a:t> or the branches dealing with intelligence and telecommunications as they deal with sensitive subjects-e.g. power to the Parliament by Art. 33.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Equality-Articles 14 to 18</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According to Art.14, ‘the state shall not deny to any person </a:t>
            </a:r>
            <a:r>
              <a:rPr lang="en-US" b="1" dirty="0" smtClean="0"/>
              <a:t>equality before the law or equal protection of laws </a:t>
            </a:r>
            <a:r>
              <a:rPr lang="en-US" dirty="0" smtClean="0"/>
              <a:t>within the territory of India’.</a:t>
            </a:r>
          </a:p>
          <a:p>
            <a:r>
              <a:rPr lang="en-US" dirty="0" smtClean="0"/>
              <a:t>The </a:t>
            </a:r>
            <a:r>
              <a:rPr lang="en-US" b="1" dirty="0" smtClean="0"/>
              <a:t>‘equality before law’, which is a British concept (Rule of Law), means that the laws will be equally administered and that there shall not be any discrimination between persons</a:t>
            </a:r>
            <a:r>
              <a:rPr lang="en-US" dirty="0" smtClean="0"/>
              <a:t>. Everyone is equal in the eyes of law. Negatively, it would mean absence of privilege or discrimination.</a:t>
            </a:r>
          </a:p>
          <a:p>
            <a:r>
              <a:rPr lang="en-US" b="1" dirty="0" smtClean="0"/>
              <a:t>‘Equal protection of law’ </a:t>
            </a:r>
            <a:r>
              <a:rPr lang="en-US" dirty="0" smtClean="0"/>
              <a:t>on the other hand, which is an </a:t>
            </a:r>
            <a:r>
              <a:rPr lang="en-US" b="1" dirty="0" smtClean="0"/>
              <a:t>American doctrine, means application of law equally in the like situation.</a:t>
            </a:r>
            <a:r>
              <a:rPr lang="en-US" dirty="0" smtClean="0"/>
              <a:t> This means subjection to equal laws applying alike to all in the same situation. </a:t>
            </a:r>
          </a:p>
          <a:p>
            <a:r>
              <a:rPr lang="en-US" b="1" dirty="0" smtClean="0"/>
              <a:t>If the conditions and situations are different for one group of persons from others then a differential law for them should not be deemed unconstitutional </a:t>
            </a:r>
            <a:r>
              <a:rPr lang="en-US" dirty="0" smtClean="0"/>
              <a:t>provided there is a </a:t>
            </a:r>
            <a:r>
              <a:rPr lang="en-US" b="1" dirty="0" smtClean="0"/>
              <a:t>reasonable basis for differential treatment.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1460</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Nature and Significance of Fundamental Rights</vt:lpstr>
      <vt:lpstr>Citizens Vs Non-citizens</vt:lpstr>
      <vt:lpstr>Neither Universal Nor Absolute</vt:lpstr>
      <vt:lpstr>Granted to Individuals as well as to Groups</vt:lpstr>
      <vt:lpstr>Fundamental Rights are Justifiable</vt:lpstr>
      <vt:lpstr> Rights in Indian Constitution Vs. those in the US Constitution</vt:lpstr>
      <vt:lpstr>Scope of State Intervention</vt:lpstr>
      <vt:lpstr>Scope and Limits of Fundamental Rights</vt:lpstr>
      <vt:lpstr>Right to Equality-Articles 14 to 18</vt:lpstr>
      <vt:lpstr>Equal Protection of Law: Classification on Intelligible Differentia</vt:lpstr>
      <vt:lpstr>Equality of Status and Equality of Opportunity: Affirmative Action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and Significance of Fundamental Rights</dc:title>
  <dc:creator>Superman</dc:creator>
  <cp:lastModifiedBy>Superman</cp:lastModifiedBy>
  <cp:revision>74</cp:revision>
  <dcterms:created xsi:type="dcterms:W3CDTF">2006-08-16T00:00:00Z</dcterms:created>
  <dcterms:modified xsi:type="dcterms:W3CDTF">2020-12-14T02:59:18Z</dcterms:modified>
</cp:coreProperties>
</file>