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47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3/1/2021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History </a:t>
            </a:r>
            <a:r>
              <a:rPr lang="en-US" dirty="0" smtClean="0"/>
              <a:t>as </a:t>
            </a:r>
            <a:r>
              <a:rPr lang="en-US" dirty="0" smtClean="0"/>
              <a:t>Changing and Continuous Process</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r>
              <a:rPr lang="en-US" dirty="0" smtClean="0"/>
              <a:t>Marx views history as a changing and yet continuous process. The </a:t>
            </a:r>
            <a:r>
              <a:rPr lang="en-US" b="1" dirty="0" smtClean="0"/>
              <a:t>different phases in it are so clearly related to each other that it reveals a clear pattern </a:t>
            </a:r>
            <a:r>
              <a:rPr lang="en-US" dirty="0" smtClean="0"/>
              <a:t>which seems to have been evolving in accordance with definite laws that are fully discoverable.</a:t>
            </a:r>
          </a:p>
          <a:p>
            <a:r>
              <a:rPr lang="en-US" dirty="0" smtClean="0"/>
              <a:t>Marx is least interested in the history dominated by individuals. He is </a:t>
            </a:r>
            <a:r>
              <a:rPr lang="en-US" b="1" dirty="0" smtClean="0"/>
              <a:t>interested in the history growing around peoples, i.e. the history of society,</a:t>
            </a:r>
            <a:r>
              <a:rPr lang="en-US" dirty="0" smtClean="0"/>
              <a:t> more specifically, the </a:t>
            </a:r>
            <a:r>
              <a:rPr lang="en-US" b="1" dirty="0" smtClean="0"/>
              <a:t>laws of the development of human society.</a:t>
            </a:r>
          </a:p>
          <a:p>
            <a:r>
              <a:rPr lang="en-US" dirty="0" smtClean="0"/>
              <a:t>To determine these laws with the aid of his materialism Marx first </a:t>
            </a:r>
            <a:r>
              <a:rPr lang="en-US" b="1" dirty="0" smtClean="0"/>
              <a:t>identifies the essence of human activity as resulting from human beings’ vital material needs</a:t>
            </a:r>
            <a:r>
              <a:rPr lang="en-US" dirty="0" smtClean="0"/>
              <a:t> of having food, drink, clothing and shelter.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is History of Class Struggles</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10000"/>
          </a:bodyPr>
          <a:lstStyle/>
          <a:p>
            <a:r>
              <a:rPr lang="en-US" dirty="0" smtClean="0"/>
              <a:t>For Marx, </a:t>
            </a:r>
            <a:r>
              <a:rPr lang="en-US" b="1" dirty="0" smtClean="0"/>
              <a:t>all hitherto existing societies have been marked by class conflicts</a:t>
            </a:r>
            <a:r>
              <a:rPr lang="en-US" dirty="0" smtClean="0"/>
              <a:t> and, therefore, their history must always be taken to be a history of class struggles.</a:t>
            </a:r>
          </a:p>
          <a:p>
            <a:r>
              <a:rPr lang="en-US" dirty="0" smtClean="0"/>
              <a:t>It is with the aid of these general laws of history that Marx points out how in course of historical development different types of societies have evolved on the basis of different types of production relations.</a:t>
            </a:r>
          </a:p>
          <a:p>
            <a:r>
              <a:rPr lang="en-US" dirty="0" smtClean="0"/>
              <a:t>In the earliest phase of known human history Marx identifies the </a:t>
            </a:r>
            <a:r>
              <a:rPr lang="en-US" b="1" dirty="0" smtClean="0"/>
              <a:t>primitive communist society </a:t>
            </a:r>
            <a:r>
              <a:rPr lang="en-US" dirty="0" smtClean="0"/>
              <a:t>where the </a:t>
            </a:r>
            <a:r>
              <a:rPr lang="en-US" b="1" dirty="0" smtClean="0"/>
              <a:t>means of production are held in common,</a:t>
            </a:r>
            <a:r>
              <a:rPr lang="en-US" dirty="0" smtClean="0"/>
              <a:t> generating no property relations and which, therefore, is conspicuous by the </a:t>
            </a:r>
            <a:r>
              <a:rPr lang="en-US" b="1" dirty="0" smtClean="0"/>
              <a:t>absence of classes and exploitation.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is…(contd.)</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10000"/>
          </a:bodyPr>
          <a:lstStyle/>
          <a:p>
            <a:r>
              <a:rPr lang="en-US" dirty="0" smtClean="0"/>
              <a:t>But, with the </a:t>
            </a:r>
            <a:r>
              <a:rPr lang="en-US" b="1" dirty="0" smtClean="0"/>
              <a:t>development of metal tools and consequent changes in productive activities</a:t>
            </a:r>
            <a:r>
              <a:rPr lang="en-US" dirty="0" smtClean="0"/>
              <a:t>, that is, with changes in the forces of production there came about </a:t>
            </a:r>
            <a:r>
              <a:rPr lang="en-US" b="1" dirty="0" smtClean="0"/>
              <a:t>division of </a:t>
            </a:r>
            <a:r>
              <a:rPr lang="en-US" b="1" dirty="0" err="1" smtClean="0"/>
              <a:t>labour</a:t>
            </a:r>
            <a:r>
              <a:rPr lang="en-US" dirty="0" smtClean="0"/>
              <a:t> and consequently property relations, leading to the emergence of </a:t>
            </a:r>
            <a:r>
              <a:rPr lang="en-US" b="1" dirty="0" smtClean="0"/>
              <a:t>slave society </a:t>
            </a:r>
            <a:r>
              <a:rPr lang="en-US" dirty="0" smtClean="0"/>
              <a:t>where the master class owns the means of production. </a:t>
            </a:r>
          </a:p>
          <a:p>
            <a:r>
              <a:rPr lang="en-US" dirty="0" smtClean="0"/>
              <a:t>The </a:t>
            </a:r>
            <a:r>
              <a:rPr lang="en-US" b="1" dirty="0" err="1" smtClean="0"/>
              <a:t>labouring</a:t>
            </a:r>
            <a:r>
              <a:rPr lang="en-US" b="1" dirty="0" smtClean="0"/>
              <a:t> slaves divorced from the means of production are exploited by the non-</a:t>
            </a:r>
            <a:r>
              <a:rPr lang="en-US" b="1" dirty="0" err="1" smtClean="0"/>
              <a:t>labouring</a:t>
            </a:r>
            <a:r>
              <a:rPr lang="en-US" b="1" dirty="0" smtClean="0"/>
              <a:t> slave-owners </a:t>
            </a:r>
            <a:r>
              <a:rPr lang="en-US" dirty="0" smtClean="0"/>
              <a:t>who appropriate most of the social product.</a:t>
            </a:r>
          </a:p>
          <a:p>
            <a:r>
              <a:rPr lang="en-US" b="1" dirty="0" smtClean="0"/>
              <a:t>With changes in productive forces </a:t>
            </a:r>
            <a:r>
              <a:rPr lang="en-US" dirty="0" smtClean="0"/>
              <a:t>calling for initiative and interest on the part of those who produce, the </a:t>
            </a:r>
            <a:r>
              <a:rPr lang="en-US" b="1" dirty="0" smtClean="0"/>
              <a:t>slave society breaks down and in its place rises the feudal society.</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is…(contd.)</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r>
              <a:rPr lang="en-US" dirty="0" smtClean="0"/>
              <a:t>Here the </a:t>
            </a:r>
            <a:r>
              <a:rPr lang="en-US" b="1" dirty="0" smtClean="0"/>
              <a:t>feudal lords represent the exploiting class</a:t>
            </a:r>
            <a:r>
              <a:rPr lang="en-US" dirty="0" smtClean="0"/>
              <a:t> who own the principal means of production, but who, however, are </a:t>
            </a:r>
            <a:r>
              <a:rPr lang="en-US" b="1" dirty="0" smtClean="0"/>
              <a:t>no longer masters of slaves and have no legal right over the persons of the toilers.</a:t>
            </a:r>
          </a:p>
          <a:p>
            <a:r>
              <a:rPr lang="en-US" dirty="0" smtClean="0"/>
              <a:t>The </a:t>
            </a:r>
            <a:r>
              <a:rPr lang="en-US" b="1" dirty="0" smtClean="0"/>
              <a:t>serfs </a:t>
            </a:r>
            <a:r>
              <a:rPr lang="en-US" dirty="0" smtClean="0"/>
              <a:t>(the </a:t>
            </a:r>
            <a:r>
              <a:rPr lang="en-US" dirty="0" err="1" smtClean="0"/>
              <a:t>labouring</a:t>
            </a:r>
            <a:r>
              <a:rPr lang="en-US" dirty="0" smtClean="0"/>
              <a:t> class), on the other hand, </a:t>
            </a:r>
            <a:r>
              <a:rPr lang="en-US" b="1" dirty="0" smtClean="0"/>
              <a:t>have some of the means of production in their possession. </a:t>
            </a:r>
            <a:r>
              <a:rPr lang="en-US" dirty="0" smtClean="0"/>
              <a:t>This is allowed to only to </a:t>
            </a:r>
            <a:r>
              <a:rPr lang="en-US" b="1" dirty="0" smtClean="0"/>
              <a:t>enable them to show initiative and have interest in the cultivation of land</a:t>
            </a:r>
            <a:r>
              <a:rPr lang="en-US" dirty="0" smtClean="0"/>
              <a:t> which is the chief productive activity in the feudal society.</a:t>
            </a:r>
          </a:p>
          <a:p>
            <a:r>
              <a:rPr lang="en-US" dirty="0" smtClean="0"/>
              <a:t>Yet the serfs are </a:t>
            </a:r>
            <a:r>
              <a:rPr lang="en-US" b="1" dirty="0" smtClean="0"/>
              <a:t>very much exploited as they have to hand over a substantial portion of the produce </a:t>
            </a:r>
            <a:r>
              <a:rPr lang="en-US" dirty="0" smtClean="0"/>
              <a:t>from the land to the feudal lords and are also bound to give them services.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is…(contd.)</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10000"/>
          </a:bodyPr>
          <a:lstStyle/>
          <a:p>
            <a:r>
              <a:rPr lang="en-US" dirty="0" smtClean="0"/>
              <a:t>Due to changes further in the forces of production the </a:t>
            </a:r>
            <a:r>
              <a:rPr lang="en-US" b="1" dirty="0" smtClean="0"/>
              <a:t>feudal society disintegrates and there grows on its ruins the capitalist society.</a:t>
            </a:r>
          </a:p>
          <a:p>
            <a:r>
              <a:rPr lang="en-US" dirty="0" smtClean="0"/>
              <a:t>In the capitalist society it is the </a:t>
            </a:r>
            <a:r>
              <a:rPr lang="en-US" b="1" dirty="0" smtClean="0"/>
              <a:t>capitalist who owns the means of production, but not the workers who actually produce.</a:t>
            </a:r>
            <a:r>
              <a:rPr lang="en-US" dirty="0" smtClean="0"/>
              <a:t> Thus in a sense, </a:t>
            </a:r>
            <a:r>
              <a:rPr lang="en-US" b="1" dirty="0" smtClean="0"/>
              <a:t>those who </a:t>
            </a:r>
            <a:r>
              <a:rPr lang="en-US" b="1" dirty="0" err="1" smtClean="0"/>
              <a:t>labour</a:t>
            </a:r>
            <a:r>
              <a:rPr lang="en-US" b="1" dirty="0" smtClean="0"/>
              <a:t> to produce are personally free.</a:t>
            </a:r>
            <a:r>
              <a:rPr lang="en-US" dirty="0" smtClean="0"/>
              <a:t> But in practice there is </a:t>
            </a:r>
            <a:r>
              <a:rPr lang="en-US" b="1" dirty="0" smtClean="0"/>
              <a:t>no less exploitation here.</a:t>
            </a:r>
          </a:p>
          <a:p>
            <a:r>
              <a:rPr lang="en-US" dirty="0" smtClean="0"/>
              <a:t>Since the </a:t>
            </a:r>
            <a:r>
              <a:rPr lang="en-US" b="1" dirty="0" smtClean="0"/>
              <a:t>working class is entirely divorced from the means of production and they have nothing except their </a:t>
            </a:r>
            <a:r>
              <a:rPr lang="en-US" b="1" dirty="0" err="1" smtClean="0"/>
              <a:t>labour</a:t>
            </a:r>
            <a:r>
              <a:rPr lang="en-US" b="1" dirty="0" smtClean="0"/>
              <a:t> power</a:t>
            </a:r>
            <a:r>
              <a:rPr lang="en-US" dirty="0" smtClean="0"/>
              <a:t> they are forced to sell it for wages just to collect their means of subsistence.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Socialist Society: An Inevitability</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r>
              <a:rPr lang="en-US" dirty="0" smtClean="0"/>
              <a:t>Like the previous social systems the capitalist society is also not permanent. It is liable to change and </a:t>
            </a:r>
            <a:r>
              <a:rPr lang="en-US" b="1" dirty="0" smtClean="0"/>
              <a:t>the inevitability of this change is more and more manifest when the capitalist productive forces are fully developed.</a:t>
            </a:r>
          </a:p>
          <a:p>
            <a:r>
              <a:rPr lang="en-US" dirty="0" smtClean="0"/>
              <a:t> It is at this point that </a:t>
            </a:r>
            <a:r>
              <a:rPr lang="en-US" b="1" dirty="0" smtClean="0"/>
              <a:t>an irreconcilable contradiction of capitalism will come to the fore.</a:t>
            </a:r>
            <a:r>
              <a:rPr lang="en-US" dirty="0" smtClean="0"/>
              <a:t> The more and more capitalism is developed the more and more its </a:t>
            </a:r>
            <a:r>
              <a:rPr lang="en-US" b="1" dirty="0" smtClean="0"/>
              <a:t>productive forces tend to become social.</a:t>
            </a:r>
          </a:p>
          <a:p>
            <a:r>
              <a:rPr lang="en-US" dirty="0" smtClean="0"/>
              <a:t>Development of capitalism is achieved through </a:t>
            </a:r>
            <a:r>
              <a:rPr lang="en-US" b="1" dirty="0" smtClean="0"/>
              <a:t>expanding production and employing millions of workers in large mills and factories. </a:t>
            </a:r>
            <a:r>
              <a:rPr lang="en-US" dirty="0" smtClean="0"/>
              <a:t>Thus development capitalism is brought about through </a:t>
            </a:r>
            <a:r>
              <a:rPr lang="en-US" b="1" dirty="0" smtClean="0"/>
              <a:t>extending the area of collective effort and </a:t>
            </a:r>
            <a:r>
              <a:rPr lang="en-US" b="1" dirty="0" err="1" smtClean="0"/>
              <a:t>labour</a:t>
            </a:r>
            <a:r>
              <a:rPr lang="en-US" b="1" dirty="0" smtClean="0"/>
              <a:t>,</a:t>
            </a:r>
            <a:r>
              <a:rPr lang="en-US" dirty="0" smtClean="0"/>
              <a:t> that is, by way of </a:t>
            </a:r>
            <a:r>
              <a:rPr lang="en-US" b="1" dirty="0" smtClean="0"/>
              <a:t>an increasing socialization of the forces of production.</a:t>
            </a:r>
            <a:endParaRPr lang="en-US"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Socialist Society:…(contd.)</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r>
              <a:rPr lang="en-US" dirty="0" smtClean="0"/>
              <a:t>This </a:t>
            </a:r>
            <a:r>
              <a:rPr lang="en-US" b="1" dirty="0" smtClean="0"/>
              <a:t>naturally calls for a social ownership of the means of production</a:t>
            </a:r>
            <a:r>
              <a:rPr lang="en-US" dirty="0" smtClean="0"/>
              <a:t> which alone will ensure a harmony between the forces of production and the relations of production.</a:t>
            </a:r>
          </a:p>
          <a:p>
            <a:r>
              <a:rPr lang="en-US" dirty="0" smtClean="0"/>
              <a:t>But </a:t>
            </a:r>
            <a:r>
              <a:rPr lang="en-US" b="1" dirty="0" smtClean="0"/>
              <a:t>under the capitalist system the means of production always remain private capitalist property.</a:t>
            </a:r>
            <a:r>
              <a:rPr lang="en-US" dirty="0" smtClean="0"/>
              <a:t> Thus, at a certain stage of its development, capitalism faces a contradiction that </a:t>
            </a:r>
            <a:r>
              <a:rPr lang="en-US" b="1" dirty="0" smtClean="0"/>
              <a:t>foreshadows the imminence of change- a change that would be in the direction of a change in the ownership of the means of production</a:t>
            </a:r>
            <a:r>
              <a:rPr lang="en-US" dirty="0" smtClean="0"/>
              <a:t>.</a:t>
            </a:r>
          </a:p>
          <a:p>
            <a:r>
              <a:rPr lang="en-US" dirty="0" smtClean="0"/>
              <a:t>In other words, </a:t>
            </a:r>
            <a:r>
              <a:rPr lang="en-US" b="1" dirty="0" smtClean="0"/>
              <a:t>capitalism is forced by the laws of history to be replaced by the socialist society where means of production are fully socialized </a:t>
            </a:r>
            <a:r>
              <a:rPr lang="en-US" dirty="0" smtClean="0"/>
              <a:t>which will result in the end of exploitation of man by man.</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Socialist Society:…(contd.)</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r>
              <a:rPr lang="en-US" dirty="0" smtClean="0"/>
              <a:t>The working class, </a:t>
            </a:r>
            <a:r>
              <a:rPr lang="en-US" b="1" dirty="0" smtClean="0"/>
              <a:t>the property-less proletariat would be the vanguard of a process of revolutionary change</a:t>
            </a:r>
            <a:r>
              <a:rPr lang="en-US" dirty="0" smtClean="0"/>
              <a:t> in the socialist direction.</a:t>
            </a:r>
          </a:p>
          <a:p>
            <a:r>
              <a:rPr lang="en-US" dirty="0" smtClean="0"/>
              <a:t>At a developed stage of capitalism the </a:t>
            </a:r>
            <a:r>
              <a:rPr lang="en-US" b="1" dirty="0" smtClean="0"/>
              <a:t>social productive forces have simply outgrown the control of the bourgeoisie.</a:t>
            </a:r>
            <a:r>
              <a:rPr lang="en-US" dirty="0" smtClean="0"/>
              <a:t> So it is now the turn of the working class to assume leadership.</a:t>
            </a:r>
          </a:p>
          <a:p>
            <a:r>
              <a:rPr lang="en-US" dirty="0" smtClean="0"/>
              <a:t>For this the </a:t>
            </a:r>
            <a:r>
              <a:rPr lang="en-US" b="1" dirty="0" smtClean="0"/>
              <a:t>working class needs to be fully aware of its suffering in the capitalist system.</a:t>
            </a:r>
            <a:r>
              <a:rPr lang="en-US" dirty="0" smtClean="0"/>
              <a:t> Thus, it is necessary to open their minds by </a:t>
            </a:r>
            <a:r>
              <a:rPr lang="en-US" b="1" dirty="0" smtClean="0"/>
              <a:t>exposing the nature and working of the capitalist mode of production.  </a:t>
            </a:r>
            <a:r>
              <a:rPr lang="en-US" dirty="0" smtClean="0"/>
              <a:t>This is exactly what Marx does by </a:t>
            </a:r>
            <a:r>
              <a:rPr lang="en-US" b="1" dirty="0" smtClean="0"/>
              <a:t>focusing on his economic theory of capitalism- the theory of surplus value.</a:t>
            </a:r>
            <a:endParaRPr lang="en-US"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Conditions of Material Life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Whatever things human beings can do are all conditional on their having secured the means of life; </a:t>
            </a:r>
            <a:r>
              <a:rPr lang="en-US" b="1" dirty="0" smtClean="0"/>
              <a:t>the way they live is very much determined by the way they make their living.</a:t>
            </a:r>
          </a:p>
          <a:p>
            <a:r>
              <a:rPr lang="en-US" dirty="0" smtClean="0"/>
              <a:t>So the history of social development may alone be known on the basis of the </a:t>
            </a:r>
            <a:r>
              <a:rPr lang="en-US" b="1" dirty="0" smtClean="0"/>
              <a:t>conditions of material life of society.</a:t>
            </a:r>
          </a:p>
          <a:p>
            <a:r>
              <a:rPr lang="en-US" dirty="0" smtClean="0"/>
              <a:t>For Marx it is the </a:t>
            </a:r>
            <a:r>
              <a:rPr lang="en-US" b="1" dirty="0" smtClean="0"/>
              <a:t>mode of production that reflects these conditions.</a:t>
            </a:r>
            <a:r>
              <a:rPr lang="en-US" dirty="0" smtClean="0"/>
              <a:t> Every society, thus, thrives on a particular mode of production and it is the latter that </a:t>
            </a:r>
            <a:r>
              <a:rPr lang="en-US" b="1" dirty="0" smtClean="0"/>
              <a:t>determines all activities and institutions of that society.</a:t>
            </a:r>
            <a:endParaRPr lang="en-US"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Changes Occur due to Changes in the Mode of Production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Then Marx goes on to explain how </a:t>
            </a:r>
            <a:r>
              <a:rPr lang="en-US" b="1" dirty="0" smtClean="0"/>
              <a:t>changes in history occur due to changes in the mode of production.</a:t>
            </a:r>
            <a:r>
              <a:rPr lang="en-US" dirty="0" smtClean="0"/>
              <a:t> </a:t>
            </a:r>
            <a:r>
              <a:rPr lang="en-US" b="1" dirty="0" smtClean="0"/>
              <a:t>Production, by nature, is a social activity</a:t>
            </a:r>
            <a:r>
              <a:rPr lang="en-US" dirty="0" smtClean="0"/>
              <a:t> for it is impossible for an individual to produce alone the necessities of life.</a:t>
            </a:r>
          </a:p>
          <a:p>
            <a:r>
              <a:rPr lang="en-US" dirty="0" smtClean="0"/>
              <a:t>Means of life are produced only by the collective efforts of individuals. Hence the </a:t>
            </a:r>
            <a:r>
              <a:rPr lang="en-US" b="1" dirty="0" smtClean="0"/>
              <a:t>mode of production must always be viewed in its social aspect. </a:t>
            </a:r>
            <a:r>
              <a:rPr lang="en-US" dirty="0" smtClean="0"/>
              <a:t>Considering the social aspect of the mode of production it is found to have </a:t>
            </a:r>
            <a:r>
              <a:rPr lang="en-US" b="1" dirty="0" smtClean="0"/>
              <a:t>two basic components-</a:t>
            </a:r>
          </a:p>
          <a:p>
            <a:pPr marL="571500" indent="-571500">
              <a:buFont typeface="+mj-lt"/>
              <a:buAutoNum type="romanLcPeriod"/>
            </a:pPr>
            <a:r>
              <a:rPr lang="en-US" b="1" dirty="0" smtClean="0"/>
              <a:t>Forces of Production</a:t>
            </a:r>
            <a:r>
              <a:rPr lang="en-US" dirty="0" smtClean="0"/>
              <a:t>; and</a:t>
            </a:r>
          </a:p>
          <a:p>
            <a:pPr marL="571500" indent="-571500">
              <a:buFont typeface="+mj-lt"/>
              <a:buAutoNum type="romanLcPeriod"/>
            </a:pPr>
            <a:r>
              <a:rPr lang="en-US" b="1" dirty="0" smtClean="0"/>
              <a:t>Relations of Production</a:t>
            </a:r>
            <a:endParaRPr lang="en-US"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Changes Occur…(contd.)</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r>
              <a:rPr lang="en-US" dirty="0" smtClean="0"/>
              <a:t>In order to produce, various </a:t>
            </a:r>
            <a:r>
              <a:rPr lang="en-US" b="1" dirty="0" smtClean="0"/>
              <a:t>means of production</a:t>
            </a:r>
            <a:r>
              <a:rPr lang="en-US" dirty="0" smtClean="0"/>
              <a:t> like tools, machines, raw materials, land, buildings, etc. are needed.</a:t>
            </a:r>
          </a:p>
          <a:p>
            <a:r>
              <a:rPr lang="en-US" dirty="0" smtClean="0"/>
              <a:t>These means of production, however, do not by themselves produce things. Production is made possible only when the </a:t>
            </a:r>
            <a:r>
              <a:rPr lang="en-US" b="1" dirty="0" smtClean="0"/>
              <a:t>means of production are used and utilized by people on the basis of their knowledge, skill and experience.</a:t>
            </a:r>
          </a:p>
          <a:p>
            <a:r>
              <a:rPr lang="en-US" dirty="0" smtClean="0"/>
              <a:t>The </a:t>
            </a:r>
            <a:r>
              <a:rPr lang="en-US" b="1" dirty="0" smtClean="0"/>
              <a:t>forces of production represent both these means of production as well as the people who use these means.</a:t>
            </a:r>
          </a:p>
          <a:p>
            <a:r>
              <a:rPr lang="en-US" dirty="0" smtClean="0"/>
              <a:t>Since, by its very nature, production is social </a:t>
            </a:r>
            <a:r>
              <a:rPr lang="en-US" b="1" dirty="0" smtClean="0"/>
              <a:t>people have to enter into mutual social relationship with each other while engaging in production.</a:t>
            </a:r>
            <a:endParaRPr lang="en-US"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Social Relations are Property Relations</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r>
              <a:rPr lang="en-US" dirty="0" smtClean="0"/>
              <a:t>These relations develop in the context of the way in which people engaged in production are </a:t>
            </a:r>
            <a:r>
              <a:rPr lang="en-US" b="1" dirty="0" smtClean="0"/>
              <a:t>related to the means of production.</a:t>
            </a:r>
            <a:r>
              <a:rPr lang="en-US" dirty="0" smtClean="0"/>
              <a:t> The social relations people develop among themselves while engaged in social production are, in fact, the </a:t>
            </a:r>
            <a:r>
              <a:rPr lang="en-US" b="1" dirty="0" smtClean="0"/>
              <a:t>property relations.</a:t>
            </a:r>
          </a:p>
          <a:p>
            <a:r>
              <a:rPr lang="en-US" dirty="0" smtClean="0"/>
              <a:t>These relations, however, are not the outcome of a deliberate act on the part of the people. Such relations are, in fact, </a:t>
            </a:r>
            <a:r>
              <a:rPr lang="en-US" b="1" dirty="0" smtClean="0"/>
              <a:t>conditioned by the pattern of development of the forces of production.</a:t>
            </a:r>
          </a:p>
          <a:p>
            <a:r>
              <a:rPr lang="en-US" dirty="0" smtClean="0"/>
              <a:t>In the </a:t>
            </a:r>
            <a:r>
              <a:rPr lang="en-US" b="1" dirty="0" smtClean="0"/>
              <a:t>primitive type of production</a:t>
            </a:r>
            <a:r>
              <a:rPr lang="en-US" dirty="0" smtClean="0"/>
              <a:t> where a whole tribe was collectively engaged in hunting expedition the </a:t>
            </a:r>
            <a:r>
              <a:rPr lang="en-US" b="1" dirty="0" smtClean="0"/>
              <a:t>forces of production were such that there was no division of </a:t>
            </a:r>
            <a:r>
              <a:rPr lang="en-US" b="1" dirty="0" err="1" smtClean="0"/>
              <a:t>labour</a:t>
            </a:r>
            <a:r>
              <a:rPr lang="en-US" b="1" dirty="0" smtClean="0"/>
              <a:t>, and thus, no classes.</a:t>
            </a:r>
            <a:r>
              <a:rPr lang="en-US" dirty="0" smtClean="0"/>
              <a:t> It was unnecessary to determine as to who was entitled to dispose of what kinds of means of production.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Emergence of Classes with Private Property</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r>
              <a:rPr lang="en-US" dirty="0" smtClean="0"/>
              <a:t>But later with the </a:t>
            </a:r>
            <a:r>
              <a:rPr lang="en-US" b="1" dirty="0" smtClean="0"/>
              <a:t>further development of the forces of production there emerged division of </a:t>
            </a:r>
            <a:r>
              <a:rPr lang="en-US" b="1" dirty="0" err="1" smtClean="0"/>
              <a:t>labour</a:t>
            </a:r>
            <a:r>
              <a:rPr lang="en-US" b="1" dirty="0" smtClean="0"/>
              <a:t>.</a:t>
            </a:r>
            <a:r>
              <a:rPr lang="en-US" dirty="0" smtClean="0"/>
              <a:t> Because the means of production came to be regarded as the </a:t>
            </a:r>
            <a:r>
              <a:rPr lang="en-US" b="1" dirty="0" smtClean="0"/>
              <a:t>private property </a:t>
            </a:r>
            <a:r>
              <a:rPr lang="en-US" dirty="0" smtClean="0"/>
              <a:t>of particular persons.</a:t>
            </a:r>
          </a:p>
          <a:p>
            <a:r>
              <a:rPr lang="en-US" dirty="0" smtClean="0"/>
              <a:t>Consequently, the simple and direct relations among people began assuming the form of property relations. Thus relations among people were now determined on the basis of the </a:t>
            </a:r>
            <a:r>
              <a:rPr lang="en-US" b="1" dirty="0" smtClean="0"/>
              <a:t>ownership and lack of ownership of the means of production.</a:t>
            </a:r>
          </a:p>
          <a:p>
            <a:r>
              <a:rPr lang="en-US" dirty="0" smtClean="0"/>
              <a:t>It is the </a:t>
            </a:r>
            <a:r>
              <a:rPr lang="en-US" b="1" dirty="0" smtClean="0"/>
              <a:t>totality of these relations of production that constitutes the economic structure of society </a:t>
            </a:r>
            <a:r>
              <a:rPr lang="en-US" dirty="0" smtClean="0"/>
              <a:t>and it is this that represents the </a:t>
            </a:r>
            <a:r>
              <a:rPr lang="en-US" b="1" dirty="0" smtClean="0"/>
              <a:t>real foundation of a society on which grow its legal and political superstructures.</a:t>
            </a:r>
            <a:r>
              <a:rPr lang="en-US" dirty="0" smtClean="0"/>
              <a:t> It is also this </a:t>
            </a:r>
            <a:r>
              <a:rPr lang="en-US" b="1" dirty="0" smtClean="0"/>
              <a:t>which conditions definite forms of social consciousness.</a:t>
            </a:r>
            <a:endParaRPr lang="en-US"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Change in the Mode of Production Caused by Antagonism</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r>
              <a:rPr lang="en-US" dirty="0" smtClean="0"/>
              <a:t>It is now evident that social change results from a </a:t>
            </a:r>
            <a:r>
              <a:rPr lang="en-US" b="1" dirty="0" smtClean="0"/>
              <a:t>change in the mode of production that is caused by an antagonism between the forces of production and the relations of production.</a:t>
            </a:r>
          </a:p>
          <a:p>
            <a:r>
              <a:rPr lang="en-US" dirty="0" smtClean="0"/>
              <a:t>The </a:t>
            </a:r>
            <a:r>
              <a:rPr lang="en-US" b="1" dirty="0" smtClean="0"/>
              <a:t>forces of production of a society at a certain stage of their development come in conflict with the existing relations of production</a:t>
            </a:r>
            <a:r>
              <a:rPr lang="en-US" dirty="0" smtClean="0"/>
              <a:t>, which is the property relations and the </a:t>
            </a:r>
            <a:r>
              <a:rPr lang="en-US" b="1" dirty="0" smtClean="0"/>
              <a:t>consequence is a social revolution.</a:t>
            </a:r>
          </a:p>
          <a:p>
            <a:r>
              <a:rPr lang="en-US" dirty="0" smtClean="0"/>
              <a:t>In </a:t>
            </a:r>
            <a:r>
              <a:rPr lang="en-US" b="1" dirty="0" smtClean="0"/>
              <a:t>all hitherto existing societies, except in primitive society,</a:t>
            </a:r>
            <a:r>
              <a:rPr lang="en-US" dirty="0" smtClean="0"/>
              <a:t> according to Marx, the relations of production have always appeared as a relation of domination and subordination among classes as in all such societies the </a:t>
            </a:r>
            <a:r>
              <a:rPr lang="en-US" b="1" dirty="0" smtClean="0"/>
              <a:t>mode of production has been marked by the presence of exploiting and exploited classes. </a:t>
            </a:r>
            <a:endParaRPr lang="en-US"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Struggle</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r>
              <a:rPr lang="en-US" dirty="0" smtClean="0"/>
              <a:t>As explained earlier, class divisions are the natural outcome of property relations following from the division of </a:t>
            </a:r>
            <a:r>
              <a:rPr lang="en-US" dirty="0" err="1" smtClean="0"/>
              <a:t>labour</a:t>
            </a:r>
            <a:r>
              <a:rPr lang="en-US" dirty="0" smtClean="0"/>
              <a:t>.</a:t>
            </a:r>
          </a:p>
          <a:p>
            <a:r>
              <a:rPr lang="en-US" dirty="0" smtClean="0"/>
              <a:t>Because of this division of </a:t>
            </a:r>
            <a:r>
              <a:rPr lang="en-US" dirty="0" err="1" smtClean="0"/>
              <a:t>labour</a:t>
            </a:r>
            <a:r>
              <a:rPr lang="en-US" dirty="0" smtClean="0"/>
              <a:t> </a:t>
            </a:r>
            <a:r>
              <a:rPr lang="en-US" b="1" dirty="0" smtClean="0"/>
              <a:t>different groups occupy different places in social production.</a:t>
            </a:r>
            <a:r>
              <a:rPr lang="en-US" dirty="0" smtClean="0"/>
              <a:t> As a result they </a:t>
            </a:r>
            <a:r>
              <a:rPr lang="en-US" b="1" dirty="0" smtClean="0"/>
              <a:t>stand in different relations to the means of production and hence appropriate the social product differently.</a:t>
            </a:r>
          </a:p>
          <a:p>
            <a:r>
              <a:rPr lang="en-US" dirty="0" smtClean="0"/>
              <a:t>Social classes refer to these groups the relations among which represent the </a:t>
            </a:r>
            <a:r>
              <a:rPr lang="en-US" b="1" dirty="0" smtClean="0"/>
              <a:t>class relations</a:t>
            </a:r>
            <a:r>
              <a:rPr lang="en-US" dirty="0" smtClean="0"/>
              <a:t> of a society. Such class relations are </a:t>
            </a:r>
            <a:r>
              <a:rPr lang="en-US" b="1" dirty="0" smtClean="0"/>
              <a:t>characterized by a persistent conflict which is of a fundamental nature</a:t>
            </a:r>
            <a:r>
              <a:rPr lang="en-US" dirty="0" smtClean="0"/>
              <a:t> and thus, will only result in a revolutionary transformation of the society.</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Struggle (contd.)</a:t>
            </a:r>
            <a:endParaRPr lang="en-US" dirty="0"/>
          </a:p>
        </p:txBody>
      </p:sp>
      <p:sp>
        <p:nvSpPr>
          <p:cNvPr id="3" name="Content Placeholder 2"/>
          <p:cNvSpPr>
            <a:spLocks noGrp="1"/>
          </p:cNvSpPr>
          <p:nvPr>
            <p:ph idx="1"/>
          </p:nvPr>
        </p:nvSpPr>
        <p:spPr>
          <a:xfrm>
            <a:off x="457200" y="1600200"/>
            <a:ext cx="8229600" cy="5257800"/>
          </a:xfrm>
        </p:spPr>
        <p:txBody>
          <a:bodyPr>
            <a:normAutofit fontScale="92500" lnSpcReduction="20000"/>
          </a:bodyPr>
          <a:lstStyle/>
          <a:p>
            <a:r>
              <a:rPr lang="en-US" dirty="0" smtClean="0"/>
              <a:t>By virtue of their ownership of the means of production </a:t>
            </a:r>
            <a:r>
              <a:rPr lang="en-US" b="1" dirty="0" smtClean="0"/>
              <a:t>one class </a:t>
            </a:r>
            <a:r>
              <a:rPr lang="en-US" b="1" dirty="0" smtClean="0"/>
              <a:t>lives </a:t>
            </a:r>
            <a:r>
              <a:rPr lang="en-US" b="1" dirty="0" smtClean="0"/>
              <a:t>without </a:t>
            </a:r>
            <a:r>
              <a:rPr lang="en-US" b="1" dirty="0" err="1" smtClean="0"/>
              <a:t>labour</a:t>
            </a:r>
            <a:r>
              <a:rPr lang="en-US" b="1" dirty="0" smtClean="0"/>
              <a:t> on the fruits of </a:t>
            </a:r>
            <a:r>
              <a:rPr lang="en-US" b="1" dirty="0" err="1" smtClean="0"/>
              <a:t>labour</a:t>
            </a:r>
            <a:r>
              <a:rPr lang="en-US" b="1" dirty="0" smtClean="0"/>
              <a:t> of the other class</a:t>
            </a:r>
            <a:r>
              <a:rPr lang="en-US" dirty="0" smtClean="0"/>
              <a:t> which does not own the means of production.</a:t>
            </a:r>
          </a:p>
          <a:p>
            <a:r>
              <a:rPr lang="en-US" dirty="0" smtClean="0"/>
              <a:t>Thus, the </a:t>
            </a:r>
            <a:r>
              <a:rPr lang="en-US" b="1" dirty="0" smtClean="0"/>
              <a:t>class owning the means of production appropriate most of the social wealth and thereby exploit the other class</a:t>
            </a:r>
            <a:r>
              <a:rPr lang="en-US" dirty="0" smtClean="0"/>
              <a:t> which is without ownership over the means of production.</a:t>
            </a:r>
          </a:p>
          <a:p>
            <a:r>
              <a:rPr lang="en-US" dirty="0" smtClean="0"/>
              <a:t>The </a:t>
            </a:r>
            <a:r>
              <a:rPr lang="en-US" b="1" dirty="0" smtClean="0"/>
              <a:t>exploited class owns nothing except their </a:t>
            </a:r>
            <a:r>
              <a:rPr lang="en-US" b="1" dirty="0" err="1" smtClean="0"/>
              <a:t>labour</a:t>
            </a:r>
            <a:r>
              <a:rPr lang="en-US" b="1" dirty="0" smtClean="0"/>
              <a:t> power which it is forced to sell for its bare sustenance. </a:t>
            </a:r>
            <a:r>
              <a:rPr lang="en-US" dirty="0" smtClean="0"/>
              <a:t>Thus the relations between these classes cannot be anything but antagonistic and </a:t>
            </a:r>
            <a:r>
              <a:rPr lang="en-US" b="1" dirty="0" smtClean="0"/>
              <a:t>the conflicts are irreconcilable in nature.</a:t>
            </a:r>
            <a:endParaRPr lang="en-US" b="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385</TotalTime>
  <Words>1920</Words>
  <Application>Microsoft Office PowerPoint</Application>
  <PresentationFormat>On-screen Show (4:3)</PresentationFormat>
  <Paragraphs>66</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History as Changing and Continuous Process</vt:lpstr>
      <vt:lpstr>Conditions of Material Life</vt:lpstr>
      <vt:lpstr>Changes Occur due to Changes in the Mode of Production</vt:lpstr>
      <vt:lpstr>Changes Occur…(contd.)</vt:lpstr>
      <vt:lpstr>Social Relations are Property Relations</vt:lpstr>
      <vt:lpstr>Emergence of Classes with Private Property</vt:lpstr>
      <vt:lpstr>Change in the Mode of Production Caused by Antagonism</vt:lpstr>
      <vt:lpstr>Class Struggle</vt:lpstr>
      <vt:lpstr>Class Struggle (contd.)</vt:lpstr>
      <vt:lpstr>History is History of Class Struggles</vt:lpstr>
      <vt:lpstr>History is…(contd.)</vt:lpstr>
      <vt:lpstr>History is…(contd.)</vt:lpstr>
      <vt:lpstr>History is…(contd.)</vt:lpstr>
      <vt:lpstr>Socialist Society: An Inevitability</vt:lpstr>
      <vt:lpstr>Socialist Society:…(contd.)</vt:lpstr>
      <vt:lpstr>Socialist Society:…(contd.)</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 as Changing and Continuous Process</dc:title>
  <dc:creator>Superman</dc:creator>
  <cp:lastModifiedBy>Superman</cp:lastModifiedBy>
  <cp:revision>78</cp:revision>
  <dcterms:created xsi:type="dcterms:W3CDTF">2006-08-16T00:00:00Z</dcterms:created>
  <dcterms:modified xsi:type="dcterms:W3CDTF">2021-03-01T05:52:56Z</dcterms:modified>
</cp:coreProperties>
</file>