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Globalization on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Under the impact of globalization individuality becomes the catchword and national boundaries start to matter less. Consequently, these developments challenge traditional conceptions of citizenship based on affiliation with a territorial nation-state.</a:t>
            </a:r>
          </a:p>
          <a:p>
            <a:r>
              <a:rPr lang="en-US" dirty="0" smtClean="0"/>
              <a:t>Analysis of the effects of globalization on the constitution of political communities and their membership, i.e. the question of citizenship is important as the exploring of key questions concerning multiplicity, marginalization, inclusion and exclusion.</a:t>
            </a:r>
          </a:p>
          <a:p>
            <a:r>
              <a:rPr lang="en-US" dirty="0" smtClean="0"/>
              <a:t>The emergence of the new and expanded forms of citizenship that are evolving in response to globalization needs to be taken into consideration.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Vs. Local</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Cross-border cultural flows are transforming the politics of identity. When people everywhere are exposed to the values of other cultures, geographically fixed national identities get increasingly eroded.</a:t>
            </a:r>
          </a:p>
          <a:p>
            <a:r>
              <a:rPr lang="en-US" dirty="0" smtClean="0"/>
              <a:t>Consequently, while there are some signs pointing towards the emergence of a global culture based on universal cultural symbols, there is also an awareness of difference vis-à-vis the diversity in lifestyles and value orientations.</a:t>
            </a:r>
          </a:p>
          <a:p>
            <a:r>
              <a:rPr lang="en-US" dirty="0" smtClean="0"/>
              <a:t>Thus cultural globalization has a pluralizing impact on identity formation, creating and recreating a variety of new identities associated with gender, race, ecology, and others.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Civil Society and Cyberspace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These new identities find concrete expression in global civil society and cyberspace. These two agents have emerged as alternative public spaces for citizen activity as the official public space has shrunk.</a:t>
            </a:r>
          </a:p>
          <a:p>
            <a:r>
              <a:rPr lang="en-US" dirty="0" smtClean="0"/>
              <a:t>The new public spaces have led to participatory citizenship spilling beyond state boundaries. Global civil society provides its citizens the required space for collective action in various forms such as unions, NGOs, ethnic associations, demonstrations and social movements (women’s movement or gay liberation movement) and people’s summits (like the World Social Forum).</a:t>
            </a:r>
          </a:p>
          <a:p>
            <a:r>
              <a:rPr lang="en-US" dirty="0" smtClean="0"/>
              <a:t>Global civil society and the Internet have contributed to the emergence of unbounded notions of citizenship. The Internet has greatly influenced political consciousness, and has created a specific identity ‘</a:t>
            </a:r>
            <a:r>
              <a:rPr lang="en-US" dirty="0" err="1" smtClean="0"/>
              <a:t>netizen</a:t>
            </a:r>
            <a:r>
              <a:rPr lang="en-US" dirty="0" smtClean="0"/>
              <a:t>’ or a new discursive or interactive form of citizenship-’cyber-citizenship.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Global Civil Society and Cyberspace </a:t>
            </a:r>
            <a:r>
              <a:rPr lang="en-US" smtClean="0"/>
              <a:t>(contd.)</a:t>
            </a:r>
            <a:endParaRPr lang="en-US"/>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It is based on unmediated dialogue, information exchange and networking around the world, and thus challenges the idea of a state-centric world. </a:t>
            </a:r>
          </a:p>
          <a:p>
            <a:r>
              <a:rPr lang="en-US" dirty="0" smtClean="0"/>
              <a:t>It provides democratic space for the expression of alternative and contesting voices that transcend national boundaries (for instance through blogs, or communities on websites like </a:t>
            </a:r>
            <a:r>
              <a:rPr lang="en-US" dirty="0" err="1" smtClean="0"/>
              <a:t>facebook</a:t>
            </a:r>
            <a:r>
              <a:rPr lang="en-US" dirty="0" smtClean="0"/>
              <a:t>), as well as representational space for agencies to initiate debates on critical issues.</a:t>
            </a:r>
          </a:p>
          <a:p>
            <a:r>
              <a:rPr lang="en-US" dirty="0" smtClean="0"/>
              <a:t>Consequently, these debates form collectivities and forge new solidarities through online petitions, online signature campaigns and online mobilizations- e.g. </a:t>
            </a:r>
            <a:r>
              <a:rPr lang="en-US" dirty="0" err="1" smtClean="0"/>
              <a:t>Bakul</a:t>
            </a:r>
            <a:r>
              <a:rPr lang="en-US" dirty="0" smtClean="0"/>
              <a:t> Foundation, a non-profit organization in Orissa, which promotes voluntarism for community development. It has formed a common mind or thinking and forged mutual solidarity among people across the globe.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 Migration, Virtual Communities and Horizontal Communication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Blogs are reshaping the landscape of citizenship. New understandings, commonalities, frames of meaning, and thereby identities are formed through virtual migration and virtual communities, that is , without direct contact between people.</a:t>
            </a:r>
          </a:p>
          <a:p>
            <a:r>
              <a:rPr lang="en-US" dirty="0" smtClean="0"/>
              <a:t>Through the process of disintermediation, individuals and groups express themselves directly and not through representatives or intermediaries.</a:t>
            </a:r>
          </a:p>
          <a:p>
            <a:r>
              <a:rPr lang="en-US" dirty="0" smtClean="0"/>
              <a:t>The Internet creates horizontal communication links between citizens, and thus challenges existing hierarchies.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 Migration, Virtual Communities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Control over the means of communication is now in the hands of an increasing number of people, and political disintermediation and declining respect for representative institutions (due to their inability to deliver) are producing a ‘critical citizenship’, where citizens want to engage directly in </a:t>
            </a:r>
            <a:r>
              <a:rPr lang="en-US" smtClean="0"/>
              <a:t>public </a:t>
            </a:r>
            <a:r>
              <a:rPr lang="en-US" smtClean="0"/>
              <a:t>discourse</a:t>
            </a:r>
            <a:r>
              <a:rPr lang="en-US" dirty="0" smtClean="0"/>
              <a:t>, national as well as global.</a:t>
            </a:r>
          </a:p>
          <a:p>
            <a:r>
              <a:rPr lang="en-US" dirty="0" smtClean="0"/>
              <a:t>Thus, a great challenge for states is reconciling contemporary demands for direct participation and transparency with traditional representative democracy, based on secrecy and control of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Globalization on Citizenship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Globalization has challenged the nation-state as the only source of authority over citizenship and democracy.</a:t>
            </a:r>
          </a:p>
          <a:p>
            <a:r>
              <a:rPr lang="en-US" dirty="0" smtClean="0"/>
              <a:t>It has systematically interrogated the themes surrounding modern citizenship-territoriality, identity, belongingness and allegiance.</a:t>
            </a:r>
          </a:p>
          <a:p>
            <a:r>
              <a:rPr lang="en-US" dirty="0" smtClean="0"/>
              <a:t>In this extremely complex and dynamic world globalization does not imply that ‘the local’ and ‘the national’ are subordinate to ‘the global’. Rather, it underlines the deepening as well as the broadening of the political process in the sense that local, national and global events constantly interact and result in systematic interdependencies.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Keynesianism to Washington Consensus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As a response to the Great Depression, Keynesianism proposed that the state should intervene in the economy to promote economic efficiency, political freedom and social justice.</a:t>
            </a:r>
          </a:p>
          <a:p>
            <a:r>
              <a:rPr lang="en-US" dirty="0" smtClean="0"/>
              <a:t>Largely based on Keynesianism, the welfare state became the predominant model in large part of the globe in the mid-twentieth century.</a:t>
            </a:r>
          </a:p>
          <a:p>
            <a:r>
              <a:rPr lang="en-US" dirty="0" smtClean="0"/>
              <a:t>But in the late 1970s the economic crisis and the disintegration of the Keynesian paradigm led to the adoption of free market policies guided by neo-liberalism. With this, the contemporary phase of globalization has begun.</a:t>
            </a:r>
          </a:p>
          <a:p>
            <a:r>
              <a:rPr lang="en-US" dirty="0" smtClean="0"/>
              <a:t>The Washington consensus became the underlying framework for contemporary (economic) globalization in the 1990s.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Globalization and its Consequences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Contemporary globalization is known as the intensive or deepening phase, in the sense that there is an intensification of the integration between different parts of the world.</a:t>
            </a:r>
          </a:p>
          <a:p>
            <a:r>
              <a:rPr lang="en-US" dirty="0" smtClean="0"/>
              <a:t>Scores of processes and developments in the second half of the twentieth century facilitated the emergence of this global interdependence, namely the cold war; the spread of international trade and the transnational character of modern business organizations; technological innovations, especially the information and communication revolution; politico-ideological factors, such as the spread of Western-liberal political values or liberal democracy due to the collapse of the socialist states; the emergence of Islam as a transnational political creed; and common political and environmental problems such as terrorism, acid rain, ozone depletion and global warming.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Beyond the </a:t>
            </a:r>
            <a:r>
              <a:rPr lang="en-US" dirty="0" err="1" smtClean="0"/>
              <a:t>Marshallian</a:t>
            </a:r>
            <a:r>
              <a:rPr lang="en-US" dirty="0" smtClean="0"/>
              <a:t> Citizenship Trilogy</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The </a:t>
            </a:r>
            <a:r>
              <a:rPr lang="en-US" dirty="0" err="1" smtClean="0"/>
              <a:t>Marshallian</a:t>
            </a:r>
            <a:r>
              <a:rPr lang="en-US" dirty="0" smtClean="0"/>
              <a:t> theory of citizenship has become highly inadequate in attending to the new categories-immigrants, guest workers, refugees and other mobile groups-that constitute a pivotal feature of the contemporary world.</a:t>
            </a:r>
          </a:p>
          <a:p>
            <a:r>
              <a:rPr lang="en-US" dirty="0" smtClean="0"/>
              <a:t>These new forms go beyond the </a:t>
            </a:r>
            <a:r>
              <a:rPr lang="en-US" dirty="0" err="1" smtClean="0"/>
              <a:t>Marshallian</a:t>
            </a:r>
            <a:r>
              <a:rPr lang="en-US" dirty="0" smtClean="0"/>
              <a:t> citizenship trilogy of civil, political and social rights, and entail mobility citizenship (concerned with the rights and responsibilities of visitors to other places and cultures), minority citizenship, cultural citizenship (involving the right to cultural participation), ecological citizenship (involving rights and responsibilities of the earth citizen), </a:t>
            </a:r>
            <a:r>
              <a:rPr lang="en-US" dirty="0" err="1" smtClean="0"/>
              <a:t>diasporic</a:t>
            </a:r>
            <a:r>
              <a:rPr lang="en-US" dirty="0" smtClean="0"/>
              <a:t> citizenship (concerned with the rights and duties of diasporas), and cyber citizenship (involving the rights and duties of </a:t>
            </a:r>
            <a:r>
              <a:rPr lang="en-US" dirty="0" err="1" smtClean="0"/>
              <a:t>netizens</a:t>
            </a:r>
            <a:r>
              <a:rPr lang="en-US" dirty="0" smtClean="0"/>
              <a:t>).</a:t>
            </a:r>
          </a:p>
          <a:p>
            <a:r>
              <a:rPr lang="en-US" dirty="0" smtClean="0"/>
              <a:t>As against the </a:t>
            </a:r>
            <a:r>
              <a:rPr lang="en-US" dirty="0" err="1" smtClean="0"/>
              <a:t>Marshallian</a:t>
            </a:r>
            <a:r>
              <a:rPr lang="en-US" dirty="0" smtClean="0"/>
              <a:t> citizenship trilogy, organized around membership to the nation-state, these alternative conceptions could be considered the ‘citizenship of flow’ (</a:t>
            </a:r>
            <a:r>
              <a:rPr lang="en-US" dirty="0" err="1" smtClean="0"/>
              <a:t>Urry</a:t>
            </a:r>
            <a:r>
              <a:rPr lang="en-US" dirty="0" smtClean="0"/>
              <a:t>, 2000), which are concerned with the causes and consequences of the flows of migrants, visitors, cultures and risks across national boundaries.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in Economic Terms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There has been significant change in the relationship between the citizen and the state in view of the fact that neo-liberalism as a public </a:t>
            </a:r>
            <a:r>
              <a:rPr lang="en-US" dirty="0" err="1" smtClean="0"/>
              <a:t>philososphy</a:t>
            </a:r>
            <a:r>
              <a:rPr lang="en-US" dirty="0" smtClean="0"/>
              <a:t> is based on the claim that the market is better than the state at distributing public services. Consequently, it marks a shift in emphasis from the public to the private and from the state to the market.</a:t>
            </a:r>
          </a:p>
          <a:p>
            <a:r>
              <a:rPr lang="en-US" dirty="0" smtClean="0"/>
              <a:t>Thus, it conceives of citizenship in economic terms; citizens are transformed into consumers, looking for the party or </a:t>
            </a:r>
            <a:r>
              <a:rPr lang="en-US" dirty="0" err="1" smtClean="0"/>
              <a:t>programme</a:t>
            </a:r>
            <a:r>
              <a:rPr lang="en-US" dirty="0" smtClean="0"/>
              <a:t> that promises to augment their market positions.</a:t>
            </a:r>
          </a:p>
          <a:p>
            <a:r>
              <a:rPr lang="en-US" dirty="0" smtClean="0"/>
              <a:t>In the words of Michael </a:t>
            </a:r>
            <a:r>
              <a:rPr lang="en-US" dirty="0" err="1" smtClean="0"/>
              <a:t>Walzer</a:t>
            </a:r>
            <a:r>
              <a:rPr lang="en-US" dirty="0" smtClean="0"/>
              <a:t>, they need the state but have no moral relation to it, or they simply do not develop any attachment to it.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Property Owners Given Primacy Over the Participatory Rights of Citizens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As the neo-liberal model rejects the idea that citizenship confers a status independent of economic standing in a society, protection of the rights of property owners is given primacy over the participatory rights of citizens, both nationally and globally.</a:t>
            </a:r>
          </a:p>
          <a:p>
            <a:r>
              <a:rPr lang="en-US" dirty="0" smtClean="0"/>
              <a:t>This leads to a major shift away from public citizenship, directly provided by the nation-state and based on compulsory taxation, insurance and participation rights, to some kind of consumer citizenship, provided by many diverse institutions, nation-states, global organizations, NGOs, consumer organizations and the media.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Post-Keynesian Economic Policies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As states adopt neo-liberal or market-friendly policies under pressure from the dynamics of global capital, they go for post-Keynesian economic policies- privatization and </a:t>
            </a:r>
            <a:r>
              <a:rPr lang="en-US" dirty="0" err="1" smtClean="0"/>
              <a:t>labour</a:t>
            </a:r>
            <a:r>
              <a:rPr lang="en-US" dirty="0" smtClean="0"/>
              <a:t> market deregulation, low public expenditure on social goods, and low levels of taxation. This has two major consequences for citizenship:</a:t>
            </a:r>
          </a:p>
          <a:p>
            <a:pPr marL="571500" indent="-571500">
              <a:buFont typeface="+mj-lt"/>
              <a:buAutoNum type="romanLcPeriod"/>
            </a:pPr>
            <a:r>
              <a:rPr lang="en-US" dirty="0" smtClean="0"/>
              <a:t>First, a state cannot protect its citizens from the fluctuating effects of the global economy over which it does not have effective control.</a:t>
            </a:r>
          </a:p>
          <a:p>
            <a:pPr marL="571500" indent="-571500">
              <a:buFont typeface="+mj-lt"/>
              <a:buAutoNum type="romanLcPeriod"/>
            </a:pPr>
            <a:r>
              <a:rPr lang="en-US" dirty="0" smtClean="0"/>
              <a:t>Second, </a:t>
            </a:r>
            <a:r>
              <a:rPr lang="en-US" dirty="0" err="1" smtClean="0"/>
              <a:t>Marshallian</a:t>
            </a:r>
            <a:r>
              <a:rPr lang="en-US" dirty="0" smtClean="0"/>
              <a:t> social rights are dismantled as the welfare state comes under increasing strain in the age of neo-liberalism. The inability of the state to ensure the social rights of its citizens creates new scales of inequality, and makes civil and political rights incapable of providing meaning to citizens’ lives.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Erosion of State Legitimacy</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The above mentioned two factors have resulted in an erosion of state legitimacy or erosion of the committed adherence to or allegiance of its citizens, and a decline in social solidarity and citizenship.</a:t>
            </a:r>
          </a:p>
          <a:p>
            <a:r>
              <a:rPr lang="en-US" dirty="0" smtClean="0"/>
              <a:t>These are manifested in increasing voting apathy, distrust of politicians, passivity and withdrawal into the private sphere, and the decline of the public sphere.</a:t>
            </a:r>
          </a:p>
          <a:p>
            <a:r>
              <a:rPr lang="en-US" dirty="0" smtClean="0"/>
              <a:t>The general feeling of being disconnected or rootless on the part of citizens produces a greater sensitivity to particularistic identities based on nationalism, regionalism, tribalism, etc.</a:t>
            </a:r>
          </a:p>
          <a:p>
            <a:r>
              <a:rPr lang="en-US" dirty="0" smtClean="0"/>
              <a:t>As neo-liberal economic globalization leads to an increase in inequality and insecurity within countries as well as between them, there is an intensification of ‘globalization from below’,- resistance and political movements demanding ‘inclusive citizenship’ (</a:t>
            </a:r>
            <a:r>
              <a:rPr lang="en-US" dirty="0" err="1" smtClean="0"/>
              <a:t>Kabeer</a:t>
            </a:r>
            <a:r>
              <a:rPr lang="en-US" dirty="0" smtClean="0"/>
              <a:t>, 2005) by challenging exclusionary practices and the way the voices of people are silenced.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TotalTime>
  <Words>1699</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Effects of Globalization on Citizenship</vt:lpstr>
      <vt:lpstr>Effects of Globalization on Citizenship (Contd.)</vt:lpstr>
      <vt:lpstr>From Keynesianism to Washington Consensus</vt:lpstr>
      <vt:lpstr>Contemporary Globalization and its Consequences</vt:lpstr>
      <vt:lpstr>Beyond the Marshallian Citizenship Trilogy</vt:lpstr>
      <vt:lpstr>Citizenship in Economic Terms</vt:lpstr>
      <vt:lpstr>Property Owners Given Primacy Over the Participatory Rights of Citizens</vt:lpstr>
      <vt:lpstr>Post-Keynesian Economic Policies</vt:lpstr>
      <vt:lpstr>Erosion of State Legitimacy</vt:lpstr>
      <vt:lpstr>Global Vs. Local</vt:lpstr>
      <vt:lpstr>Global Civil Society and Cyberspace</vt:lpstr>
      <vt:lpstr>Global Civil Society and Cyberspace (contd.)</vt:lpstr>
      <vt:lpstr>Virtual Migration, Virtual Communities and Horizontal Communication</vt:lpstr>
      <vt:lpstr>Virtual Migration, Virtual Communities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Globalization on Citizenship</dc:title>
  <dc:creator>Superman</dc:creator>
  <cp:lastModifiedBy>Superman</cp:lastModifiedBy>
  <cp:revision>45</cp:revision>
  <dcterms:created xsi:type="dcterms:W3CDTF">2006-08-16T00:00:00Z</dcterms:created>
  <dcterms:modified xsi:type="dcterms:W3CDTF">2020-11-25T08:30:07Z</dcterms:modified>
</cp:coreProperties>
</file>