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Elements-Economic Planning, Autarchy and Building Socialism-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three elements form the core of economic nationalism.</a:t>
            </a:r>
            <a:r>
              <a:rPr lang="en-US" b="1" dirty="0" smtClean="0"/>
              <a:t> Autarchy is equated with economic nationalism.</a:t>
            </a:r>
            <a:r>
              <a:rPr lang="en-US" dirty="0" smtClean="0"/>
              <a:t> It is used interchangeably with </a:t>
            </a:r>
            <a:r>
              <a:rPr lang="en-US" b="1" dirty="0" smtClean="0"/>
              <a:t>economic independence and economic self-sufficiency </a:t>
            </a:r>
            <a:r>
              <a:rPr lang="en-US" dirty="0" smtClean="0"/>
              <a:t>involving ‘</a:t>
            </a:r>
            <a:r>
              <a:rPr lang="en-US" b="1" dirty="0" smtClean="0"/>
              <a:t>a deliberate rejection of external relationships’.</a:t>
            </a:r>
          </a:p>
          <a:p>
            <a:r>
              <a:rPr lang="en-US" b="1" dirty="0" smtClean="0"/>
              <a:t>Planning is ‘an assertion of economic nationalism’- a formal expression of sovereignty </a:t>
            </a:r>
            <a:r>
              <a:rPr lang="en-US" dirty="0" smtClean="0"/>
              <a:t>by the state, and of an intention to exert ultimate direction and control.</a:t>
            </a:r>
          </a:p>
          <a:p>
            <a:r>
              <a:rPr lang="en-US" dirty="0" smtClean="0"/>
              <a:t>These three features define, in some measure, the Indian development pattern. </a:t>
            </a:r>
            <a:r>
              <a:rPr lang="en-US" b="1" dirty="0" smtClean="0"/>
              <a:t>Development pattern has three dimensions.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Rationale Behind Such Export Pessimism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r>
              <a:rPr lang="en-US" dirty="0" smtClean="0"/>
              <a:t>One of the main objectives in the thrust for the investment goods industries was not just to assure </a:t>
            </a:r>
            <a:r>
              <a:rPr lang="en-US" b="1" dirty="0" smtClean="0"/>
              <a:t>long-term development</a:t>
            </a:r>
            <a:r>
              <a:rPr lang="en-US" dirty="0" smtClean="0"/>
              <a:t> but also to cut down, indeed </a:t>
            </a:r>
            <a:r>
              <a:rPr lang="en-US" b="1" dirty="0" smtClean="0"/>
              <a:t>eliminate, dependence on the outside world in the future.</a:t>
            </a:r>
          </a:p>
          <a:p>
            <a:pPr marL="571500" indent="-571500"/>
            <a:r>
              <a:rPr lang="en-US" dirty="0" smtClean="0"/>
              <a:t>This stance of attempted autarchy has been attributed to what has come to be characterized as </a:t>
            </a:r>
            <a:r>
              <a:rPr lang="en-US" b="1" dirty="0" smtClean="0"/>
              <a:t>export pessimism or export fatalism </a:t>
            </a:r>
            <a:r>
              <a:rPr lang="en-US" dirty="0" smtClean="0"/>
              <a:t>on the part of  Indian planners.</a:t>
            </a:r>
          </a:p>
          <a:p>
            <a:pPr marL="571500" indent="-571500"/>
            <a:r>
              <a:rPr lang="en-US" dirty="0" smtClean="0"/>
              <a:t>After </a:t>
            </a:r>
            <a:r>
              <a:rPr lang="en-US" dirty="0" err="1" smtClean="0"/>
              <a:t>favouring</a:t>
            </a:r>
            <a:r>
              <a:rPr lang="en-US" dirty="0" smtClean="0"/>
              <a:t> two of the three components of development pattern as regards to the third component i.e. </a:t>
            </a:r>
            <a:r>
              <a:rPr lang="en-US" b="1" dirty="0" smtClean="0"/>
              <a:t>ownership, </a:t>
            </a:r>
            <a:r>
              <a:rPr lang="en-US" b="1" dirty="0" err="1" smtClean="0"/>
              <a:t>Mahalanobis</a:t>
            </a:r>
            <a:r>
              <a:rPr lang="en-US" b="1" dirty="0" smtClean="0"/>
              <a:t> felt it was a matter of choice for party and government policy. </a:t>
            </a:r>
            <a:r>
              <a:rPr lang="en-US" dirty="0" smtClean="0"/>
              <a:t>However, </a:t>
            </a:r>
            <a:r>
              <a:rPr lang="en-US" b="1" dirty="0" err="1" smtClean="0"/>
              <a:t>Mahalanobis</a:t>
            </a:r>
            <a:r>
              <a:rPr lang="en-US" b="1" dirty="0" smtClean="0"/>
              <a:t> himself endorsed the choice for state ownership of heavy industry.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Perceptions During the Second Plan Regarding Structural Backwardness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perceptions prevalent during the second plan about the underlying main causes of structural backwardness were as follow: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b="1" dirty="0" smtClean="0"/>
              <a:t>extreme shortage of material capital</a:t>
            </a:r>
            <a:r>
              <a:rPr lang="en-US" dirty="0" smtClean="0"/>
              <a:t> as the basic constraint on development;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b="1" dirty="0" smtClean="0"/>
              <a:t>low level of savings as a factor retarding capital accumulation;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presence of </a:t>
            </a:r>
            <a:r>
              <a:rPr lang="en-US" b="1" dirty="0" smtClean="0"/>
              <a:t>structural limitations on converting savings into investment </a:t>
            </a:r>
            <a:r>
              <a:rPr lang="en-US" dirty="0" smtClean="0"/>
              <a:t>even if savings could be raised; and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b="1" dirty="0" smtClean="0"/>
              <a:t>necessity of industrialization in order to employ underemployed rural </a:t>
            </a:r>
            <a:r>
              <a:rPr lang="en-US" b="1" dirty="0" err="1" smtClean="0"/>
              <a:t>labour</a:t>
            </a:r>
            <a:r>
              <a:rPr lang="en-US" b="1" dirty="0" smtClean="0"/>
              <a:t>,</a:t>
            </a:r>
            <a:r>
              <a:rPr lang="en-US" dirty="0" smtClean="0"/>
              <a:t> since </a:t>
            </a:r>
            <a:r>
              <a:rPr lang="en-US" b="1" dirty="0" smtClean="0"/>
              <a:t>agriculture faced long-term diminishing returns.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Direct Link Between Perceptions and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Chakravarty</a:t>
            </a:r>
            <a:r>
              <a:rPr lang="en-US" b="1" dirty="0" smtClean="0"/>
              <a:t> sees a direct link between the perceptions</a:t>
            </a:r>
            <a:r>
              <a:rPr lang="en-US" dirty="0" smtClean="0"/>
              <a:t> mentioned above </a:t>
            </a:r>
            <a:r>
              <a:rPr lang="en-US" b="1" dirty="0" smtClean="0"/>
              <a:t>and planning</a:t>
            </a:r>
            <a:r>
              <a:rPr lang="en-US" dirty="0" smtClean="0"/>
              <a:t> through the medium of economic theory.</a:t>
            </a:r>
          </a:p>
          <a:p>
            <a:r>
              <a:rPr lang="en-US" dirty="0" err="1" smtClean="0"/>
              <a:t>Chakravarty</a:t>
            </a:r>
            <a:r>
              <a:rPr lang="en-US" dirty="0" smtClean="0"/>
              <a:t> also </a:t>
            </a:r>
            <a:r>
              <a:rPr lang="en-US" b="1" dirty="0" smtClean="0"/>
              <a:t>emphasizes that there was a wide consensus</a:t>
            </a:r>
            <a:r>
              <a:rPr lang="en-US" dirty="0" smtClean="0"/>
              <a:t> which was prevalent on these perceptions at that point in time</a:t>
            </a:r>
          </a:p>
          <a:p>
            <a:r>
              <a:rPr lang="en-US" dirty="0" err="1" smtClean="0"/>
              <a:t>Chakravarty</a:t>
            </a:r>
            <a:r>
              <a:rPr lang="en-US" dirty="0" smtClean="0"/>
              <a:t> </a:t>
            </a:r>
            <a:r>
              <a:rPr lang="en-US" b="1" dirty="0" smtClean="0"/>
              <a:t>avers that Indian planners operated on the assumption of a low elasticity of export demand accompanied by a system of strict import allocation. </a:t>
            </a:r>
            <a:r>
              <a:rPr lang="en-US" dirty="0" smtClean="0"/>
              <a:t>Thus they were in reality operating on the </a:t>
            </a:r>
            <a:r>
              <a:rPr lang="en-US" b="1" dirty="0" smtClean="0"/>
              <a:t>assumption of a nearly closed economy.</a:t>
            </a:r>
          </a:p>
          <a:p>
            <a:r>
              <a:rPr lang="en-US" dirty="0" smtClean="0"/>
              <a:t>However, he </a:t>
            </a:r>
            <a:r>
              <a:rPr lang="en-US" b="1" dirty="0" smtClean="0"/>
              <a:t>underlines the need to raise the real savings rate that led Indian planners to accord primacy to a faster rate of growth in the capital goods sector.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Origins of India’s Economic Strategy-</a:t>
            </a:r>
            <a:r>
              <a:rPr lang="en-US" dirty="0" err="1" smtClean="0"/>
              <a:t>Bimal</a:t>
            </a:r>
            <a:r>
              <a:rPr lang="en-US" dirty="0" smtClean="0"/>
              <a:t> </a:t>
            </a:r>
            <a:r>
              <a:rPr lang="en-US" dirty="0" err="1" smtClean="0"/>
              <a:t>Jalan’s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his attempt at understanding the origins of India’s economic strategy, </a:t>
            </a:r>
            <a:r>
              <a:rPr lang="en-US" dirty="0" err="1" smtClean="0"/>
              <a:t>Jalan</a:t>
            </a:r>
            <a:r>
              <a:rPr lang="en-US" dirty="0" smtClean="0"/>
              <a:t> focuses on several aspects: the </a:t>
            </a:r>
            <a:r>
              <a:rPr lang="en-US" b="1" dirty="0" smtClean="0"/>
              <a:t>emphasis on industrialization and the corresponding neglect of agriculture,</a:t>
            </a:r>
            <a:r>
              <a:rPr lang="en-US" dirty="0" smtClean="0"/>
              <a:t> the </a:t>
            </a:r>
            <a:r>
              <a:rPr lang="en-US" b="1" dirty="0" smtClean="0"/>
              <a:t>inward orientation </a:t>
            </a:r>
            <a:r>
              <a:rPr lang="en-US" dirty="0" smtClean="0"/>
              <a:t>of the strategy and its relationship to </a:t>
            </a:r>
            <a:r>
              <a:rPr lang="en-US" b="1" dirty="0" smtClean="0"/>
              <a:t>export pessimism</a:t>
            </a:r>
            <a:r>
              <a:rPr lang="en-US" dirty="0" smtClean="0"/>
              <a:t>, and the </a:t>
            </a:r>
            <a:r>
              <a:rPr lang="en-US" b="1" dirty="0" smtClean="0"/>
              <a:t>activist role of the state as entrepreneur.</a:t>
            </a:r>
          </a:p>
          <a:p>
            <a:r>
              <a:rPr lang="en-US" dirty="0" err="1" smtClean="0"/>
              <a:t>Jalan</a:t>
            </a:r>
            <a:r>
              <a:rPr lang="en-US" dirty="0" smtClean="0"/>
              <a:t> explains that the </a:t>
            </a:r>
            <a:r>
              <a:rPr lang="en-US" b="1" dirty="0" smtClean="0"/>
              <a:t>initial choice </a:t>
            </a:r>
            <a:r>
              <a:rPr lang="en-US" dirty="0" smtClean="0"/>
              <a:t>of the strategy was a </a:t>
            </a:r>
            <a:r>
              <a:rPr lang="en-US" b="1" dirty="0" smtClean="0"/>
              <a:t>response to the prevailing intellectual perception of the initial conditions and the role of the state in development.</a:t>
            </a:r>
            <a:r>
              <a:rPr lang="en-US" dirty="0" smtClean="0"/>
              <a:t> India’s own </a:t>
            </a:r>
            <a:r>
              <a:rPr lang="en-US" b="1" dirty="0" smtClean="0"/>
              <a:t>political and social history also supported the case for an inward-looking strategy of industrialization, with the state in command.</a:t>
            </a:r>
          </a:p>
          <a:p>
            <a:r>
              <a:rPr lang="en-US" dirty="0" smtClean="0"/>
              <a:t>Importantly, he </a:t>
            </a:r>
            <a:r>
              <a:rPr lang="en-US" b="1" dirty="0" smtClean="0"/>
              <a:t>underlines that foreign trade had only a small place in Indian planning, </a:t>
            </a:r>
            <a:r>
              <a:rPr lang="en-US" dirty="0" smtClean="0"/>
              <a:t>because it was believed that the </a:t>
            </a:r>
            <a:r>
              <a:rPr lang="en-US" b="1" dirty="0" smtClean="0"/>
              <a:t>trade regime had a built-in bias against underdeveloped countries </a:t>
            </a:r>
            <a:r>
              <a:rPr lang="en-US" dirty="0" smtClean="0"/>
              <a:t>and </a:t>
            </a:r>
            <a:r>
              <a:rPr lang="en-US" b="1" dirty="0" smtClean="0"/>
              <a:t>partly because of the intellectual conviction that export prospects were severely limited.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Pattern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dimensions of development pattern: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The kind of industries accorded prominence;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The orientation of these industries to the world economy </a:t>
            </a:r>
            <a:r>
              <a:rPr lang="en-US" dirty="0" smtClean="0"/>
              <a:t>(whether they are oriented inward or outward); and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The economic agents chosen for development.</a:t>
            </a:r>
          </a:p>
          <a:p>
            <a:pPr marL="571500" indent="-571500"/>
            <a:r>
              <a:rPr lang="en-US" dirty="0" smtClean="0"/>
              <a:t>In the Indian development pattern </a:t>
            </a:r>
            <a:r>
              <a:rPr lang="en-US" dirty="0" err="1" smtClean="0"/>
              <a:t>i</a:t>
            </a:r>
            <a:r>
              <a:rPr lang="en-US" dirty="0" smtClean="0"/>
              <a:t>) the </a:t>
            </a:r>
            <a:r>
              <a:rPr lang="en-US" b="1" dirty="0" smtClean="0"/>
              <a:t>emphasis was placed on capital goods, heavy, basic, </a:t>
            </a:r>
            <a:r>
              <a:rPr lang="en-US" dirty="0" smtClean="0"/>
              <a:t>investment goods industries ( metal-making and heavy engineering industries) in Indian planning;</a:t>
            </a:r>
          </a:p>
          <a:p>
            <a:pPr marL="571500" indent="-571500">
              <a:buNone/>
            </a:pPr>
            <a:r>
              <a:rPr lang="en-US" dirty="0" smtClean="0"/>
              <a:t>ii) These industries were </a:t>
            </a:r>
            <a:r>
              <a:rPr lang="en-US" b="1" dirty="0" smtClean="0"/>
              <a:t>inward oriented</a:t>
            </a:r>
            <a:r>
              <a:rPr lang="en-US" dirty="0" smtClean="0"/>
              <a:t> and were expected to make the Indian economy self-sufficient as well as self-reliant for future sustained growth; and</a:t>
            </a:r>
          </a:p>
          <a:p>
            <a:pPr marL="571500" indent="-571500">
              <a:buNone/>
            </a:pPr>
            <a:r>
              <a:rPr lang="en-US" dirty="0" smtClean="0"/>
              <a:t>iii) They were to be </a:t>
            </a:r>
            <a:r>
              <a:rPr lang="en-US" b="1" dirty="0" smtClean="0"/>
              <a:t>both owned and managed by the state.</a:t>
            </a:r>
            <a:r>
              <a:rPr lang="en-US" dirty="0" smtClean="0"/>
              <a:t> This pattern was executed with full force only between 1956 and 1965 but lasted in its broader dimensions until 1991.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Rationale Behind This Development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en-US" dirty="0" smtClean="0"/>
              <a:t> There are </a:t>
            </a:r>
            <a:r>
              <a:rPr lang="en-US" b="1" dirty="0" smtClean="0"/>
              <a:t>two major interpretations </a:t>
            </a:r>
            <a:r>
              <a:rPr lang="en-US" dirty="0" smtClean="0"/>
              <a:t>in the literature: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One interpretation focuses on </a:t>
            </a:r>
            <a:r>
              <a:rPr lang="en-US" b="1" dirty="0" smtClean="0"/>
              <a:t>economic theory or economic ideas of the time</a:t>
            </a:r>
            <a:r>
              <a:rPr lang="en-US" dirty="0" smtClean="0"/>
              <a:t> as being influential in the policy change (theoretical justification or validation). A key proponent of this view- </a:t>
            </a:r>
            <a:r>
              <a:rPr lang="en-US" b="1" dirty="0" err="1" smtClean="0"/>
              <a:t>Sukhamoy</a:t>
            </a:r>
            <a:r>
              <a:rPr lang="en-US" b="1" dirty="0" smtClean="0"/>
              <a:t> </a:t>
            </a:r>
            <a:r>
              <a:rPr lang="en-US" b="1" dirty="0" err="1" smtClean="0"/>
              <a:t>Chakravarty</a:t>
            </a:r>
            <a:r>
              <a:rPr lang="en-US" dirty="0" smtClean="0"/>
              <a:t>, a distinguished internationally renowned economist and economic planner. </a:t>
            </a:r>
            <a:r>
              <a:rPr lang="en-US" b="1" dirty="0" err="1" smtClean="0"/>
              <a:t>Bimal</a:t>
            </a:r>
            <a:r>
              <a:rPr lang="en-US" b="1" dirty="0" smtClean="0"/>
              <a:t> </a:t>
            </a:r>
            <a:r>
              <a:rPr lang="en-US" b="1" dirty="0" err="1" smtClean="0"/>
              <a:t>Jalan</a:t>
            </a:r>
            <a:r>
              <a:rPr lang="en-US" b="1" dirty="0" smtClean="0"/>
              <a:t>,</a:t>
            </a:r>
            <a:r>
              <a:rPr lang="en-US" dirty="0" smtClean="0"/>
              <a:t> another economist and economic planner was another proponent of this view.</a:t>
            </a:r>
          </a:p>
          <a:p>
            <a:pPr marL="571500" indent="-571500"/>
            <a:r>
              <a:rPr lang="en-US" dirty="0" smtClean="0"/>
              <a:t>The </a:t>
            </a:r>
            <a:r>
              <a:rPr lang="en-US" b="1" dirty="0" smtClean="0"/>
              <a:t>immediate intellectual basis </a:t>
            </a:r>
            <a:r>
              <a:rPr lang="en-US" dirty="0" smtClean="0"/>
              <a:t>for the economic strategy that led to the Indian development pattern had been the </a:t>
            </a:r>
            <a:r>
              <a:rPr lang="en-US" b="1" dirty="0" smtClean="0"/>
              <a:t>‘plan-frame’  for the Second Five Year Plan</a:t>
            </a:r>
            <a:r>
              <a:rPr lang="en-US" dirty="0" smtClean="0"/>
              <a:t> (1956-61) and the underlying economic model </a:t>
            </a:r>
            <a:r>
              <a:rPr lang="en-US" b="1" dirty="0" smtClean="0"/>
              <a:t>(</a:t>
            </a:r>
            <a:r>
              <a:rPr lang="en-US" b="1" dirty="0" err="1" smtClean="0"/>
              <a:t>Mahalanobis</a:t>
            </a:r>
            <a:r>
              <a:rPr lang="en-US" b="1" dirty="0" smtClean="0"/>
              <a:t> model).</a:t>
            </a:r>
            <a:r>
              <a:rPr lang="en-US" dirty="0" smtClean="0"/>
              <a:t> Both were put forward by the eminent economic planner </a:t>
            </a:r>
            <a:r>
              <a:rPr lang="en-US" b="1" dirty="0" smtClean="0"/>
              <a:t>P.C. </a:t>
            </a:r>
            <a:r>
              <a:rPr lang="en-US" b="1" dirty="0" err="1" smtClean="0"/>
              <a:t>Mahalanobis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Interpretation by Marxist Activists and Scholars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view </a:t>
            </a:r>
            <a:r>
              <a:rPr lang="en-US" b="1" dirty="0" smtClean="0"/>
              <a:t>debunks any claims to building socialism </a:t>
            </a:r>
            <a:r>
              <a:rPr lang="en-US" dirty="0" smtClean="0"/>
              <a:t>and forthrightly proclaims the intent in the economic strategy as </a:t>
            </a:r>
            <a:r>
              <a:rPr lang="en-US" b="1" dirty="0" smtClean="0"/>
              <a:t>building, instead, capitalism on behalf of the bourgeoisie</a:t>
            </a:r>
            <a:r>
              <a:rPr lang="en-US" dirty="0" smtClean="0"/>
              <a:t> or capitalist class. </a:t>
            </a:r>
            <a:r>
              <a:rPr lang="en-US" b="1" dirty="0" smtClean="0"/>
              <a:t>E.M.S. </a:t>
            </a:r>
            <a:r>
              <a:rPr lang="en-US" b="1" dirty="0" err="1" smtClean="0"/>
              <a:t>Namboodiripad</a:t>
            </a:r>
            <a:r>
              <a:rPr lang="en-US" b="1" dirty="0" smtClean="0"/>
              <a:t>,</a:t>
            </a:r>
            <a:r>
              <a:rPr lang="en-US" dirty="0" smtClean="0"/>
              <a:t> the eminent communist leader declares that </a:t>
            </a:r>
            <a:r>
              <a:rPr lang="en-US" b="1" dirty="0" smtClean="0"/>
              <a:t>Nehru represented, and acted as the spokesman of a particular class</a:t>
            </a:r>
            <a:r>
              <a:rPr lang="en-US" dirty="0" smtClean="0"/>
              <a:t>-the Indian bourgeoisie’ and defended their class interests.</a:t>
            </a:r>
          </a:p>
          <a:p>
            <a:r>
              <a:rPr lang="en-US" dirty="0" smtClean="0"/>
              <a:t>Marxist scholar </a:t>
            </a:r>
            <a:r>
              <a:rPr lang="en-US" b="1" dirty="0" smtClean="0"/>
              <a:t>Prof </a:t>
            </a:r>
            <a:r>
              <a:rPr lang="en-US" b="1" dirty="0" err="1" smtClean="0"/>
              <a:t>Prabhat</a:t>
            </a:r>
            <a:r>
              <a:rPr lang="en-US" b="1" dirty="0" smtClean="0"/>
              <a:t> </a:t>
            </a:r>
            <a:r>
              <a:rPr lang="en-US" b="1" dirty="0" err="1" smtClean="0"/>
              <a:t>Patnaik</a:t>
            </a:r>
            <a:r>
              <a:rPr lang="en-US" b="1" dirty="0" smtClean="0"/>
              <a:t> </a:t>
            </a:r>
            <a:r>
              <a:rPr lang="en-US" dirty="0" smtClean="0"/>
              <a:t>states that </a:t>
            </a:r>
            <a:r>
              <a:rPr lang="en-US" b="1" dirty="0" smtClean="0"/>
              <a:t>‘the class-configuration which prevailed, upon which industrial capitalism was to develop, dictated in broad terms a certain course of action, and the </a:t>
            </a:r>
            <a:r>
              <a:rPr lang="en-US" b="1" dirty="0" err="1" smtClean="0"/>
              <a:t>Mahalanobis</a:t>
            </a:r>
            <a:r>
              <a:rPr lang="en-US" b="1" dirty="0" smtClean="0"/>
              <a:t> model fitted in with this’.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Mahalanobis</a:t>
            </a:r>
            <a:r>
              <a:rPr lang="en-US" dirty="0" smtClean="0"/>
              <a:t> Model: A Commitment to Economic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first of the two interpretations about the affinity between the </a:t>
            </a:r>
            <a:r>
              <a:rPr lang="en-US" dirty="0" err="1" smtClean="0"/>
              <a:t>Mahalanobis</a:t>
            </a:r>
            <a:r>
              <a:rPr lang="en-US" dirty="0" smtClean="0"/>
              <a:t> model and the then prevailing economic theory serves merely to detract from a deeper analysis into the origins of the model.</a:t>
            </a:r>
          </a:p>
          <a:p>
            <a:r>
              <a:rPr lang="en-US" dirty="0" smtClean="0"/>
              <a:t>In a more profound sense, </a:t>
            </a:r>
            <a:r>
              <a:rPr lang="en-US" b="1" dirty="0" smtClean="0"/>
              <a:t>the </a:t>
            </a:r>
            <a:r>
              <a:rPr lang="en-US" b="1" dirty="0" err="1" smtClean="0"/>
              <a:t>Mahalanobis</a:t>
            </a:r>
            <a:r>
              <a:rPr lang="en-US" b="1" dirty="0" smtClean="0"/>
              <a:t> model was, indeed, founded on the historical commitment of the freedom movement to economic nationalism.</a:t>
            </a:r>
          </a:p>
          <a:p>
            <a:r>
              <a:rPr lang="en-US" dirty="0" smtClean="0"/>
              <a:t>With due regards to the theoretical merits of the </a:t>
            </a:r>
            <a:r>
              <a:rPr lang="en-US" dirty="0" err="1" smtClean="0"/>
              <a:t>Mahalanobis</a:t>
            </a:r>
            <a:r>
              <a:rPr lang="en-US" dirty="0" smtClean="0"/>
              <a:t> model it needs to be stated that </a:t>
            </a:r>
            <a:r>
              <a:rPr lang="en-US" b="1" dirty="0" smtClean="0"/>
              <a:t>the model simply provided a theoretical scaffolding </a:t>
            </a:r>
            <a:r>
              <a:rPr lang="en-US" dirty="0" smtClean="0"/>
              <a:t>for an economic </a:t>
            </a:r>
            <a:r>
              <a:rPr lang="en-US" b="1" dirty="0" smtClean="0"/>
              <a:t>architecture already determined  on political grounds, </a:t>
            </a:r>
            <a:r>
              <a:rPr lang="en-US" dirty="0" smtClean="0"/>
              <a:t>without the benefit of or any reference to economic theory.</a:t>
            </a:r>
          </a:p>
          <a:p>
            <a:r>
              <a:rPr lang="en-US" dirty="0" smtClean="0"/>
              <a:t>Thus a more appropriate explanation for the strategy is a </a:t>
            </a:r>
            <a:r>
              <a:rPr lang="en-US" b="1" dirty="0" smtClean="0"/>
              <a:t>‘theory of power’ instead of the ‘power of theory’.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Mechanical Application of the Marxist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Marxist critique errs in making </a:t>
            </a:r>
            <a:r>
              <a:rPr lang="en-US" b="1" dirty="0" smtClean="0"/>
              <a:t>a mechanical application of the Marxist theory of state power and class agency.</a:t>
            </a:r>
            <a:r>
              <a:rPr lang="en-US" dirty="0" smtClean="0"/>
              <a:t> It is </a:t>
            </a:r>
            <a:r>
              <a:rPr lang="en-US" b="1" dirty="0" smtClean="0"/>
              <a:t>derived from the single model of industrialization of Britain</a:t>
            </a:r>
            <a:r>
              <a:rPr lang="en-US" dirty="0" smtClean="0"/>
              <a:t>, to the </a:t>
            </a:r>
            <a:r>
              <a:rPr lang="en-US" b="1" dirty="0" smtClean="0"/>
              <a:t>entirely different situation of India.</a:t>
            </a:r>
          </a:p>
          <a:p>
            <a:r>
              <a:rPr lang="en-US" dirty="0" smtClean="0"/>
              <a:t>Consequently it </a:t>
            </a:r>
            <a:r>
              <a:rPr lang="en-US" b="1" dirty="0" smtClean="0"/>
              <a:t>neglects the specificity of India’s class structure, power configuration and ideological currents.</a:t>
            </a:r>
          </a:p>
          <a:p>
            <a:r>
              <a:rPr lang="en-US" dirty="0" smtClean="0"/>
              <a:t>The importance of the </a:t>
            </a:r>
            <a:r>
              <a:rPr lang="en-US" b="1" dirty="0" smtClean="0"/>
              <a:t>ideological commitment of certain strategically placed political leaders to socialism in the context of a different balance of class forces that essentially excluded the capitalist class from state power.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Mahalanobis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Mahalanobis</a:t>
            </a:r>
            <a:r>
              <a:rPr lang="en-US" dirty="0" smtClean="0"/>
              <a:t> model belongs to the </a:t>
            </a:r>
            <a:r>
              <a:rPr lang="en-US" b="1" dirty="0" smtClean="0"/>
              <a:t>general family of economic models </a:t>
            </a:r>
            <a:r>
              <a:rPr lang="en-US" dirty="0" smtClean="0"/>
              <a:t>encompassed under </a:t>
            </a:r>
            <a:r>
              <a:rPr lang="en-US" b="1" dirty="0" err="1" smtClean="0"/>
              <a:t>Harrod-Domar</a:t>
            </a:r>
            <a:r>
              <a:rPr lang="en-US" b="1" dirty="0" smtClean="0"/>
              <a:t> model. </a:t>
            </a:r>
            <a:r>
              <a:rPr lang="en-US" b="1" dirty="0" err="1" smtClean="0"/>
              <a:t>Mahalanobis</a:t>
            </a:r>
            <a:r>
              <a:rPr lang="en-US" b="1" dirty="0" smtClean="0"/>
              <a:t> had developed the conceptual foundation of his model independently without any awareness of the </a:t>
            </a:r>
            <a:r>
              <a:rPr lang="en-US" b="1" dirty="0" err="1" smtClean="0"/>
              <a:t>Harrod-Domar</a:t>
            </a:r>
            <a:r>
              <a:rPr lang="en-US" b="1" dirty="0" smtClean="0"/>
              <a:t> model,</a:t>
            </a:r>
            <a:r>
              <a:rPr lang="en-US" dirty="0" smtClean="0"/>
              <a:t> but when it was brought to his attention he graciously acknowledged its temporal priority.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H.D. model is focused on capital accumulation as the engine of economic growth. </a:t>
            </a:r>
            <a:r>
              <a:rPr lang="en-US" dirty="0" smtClean="0"/>
              <a:t>Its aim was to determine for developed economies the </a:t>
            </a:r>
            <a:r>
              <a:rPr lang="en-US" b="1" dirty="0" smtClean="0"/>
              <a:t>rate of investment necessary to assure such increase in national income so as to provide full employment.</a:t>
            </a:r>
          </a:p>
          <a:p>
            <a:r>
              <a:rPr lang="en-US" b="1" dirty="0" err="1" smtClean="0"/>
              <a:t>Mahalanobis</a:t>
            </a:r>
            <a:r>
              <a:rPr lang="en-US" b="1" dirty="0" smtClean="0"/>
              <a:t> model focused on the operational requirements specifically of the Indian case</a:t>
            </a:r>
            <a:r>
              <a:rPr lang="en-US" dirty="0" smtClean="0"/>
              <a:t> without any larger claim of contribution to economic theory.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Mahalanobis</a:t>
            </a:r>
            <a:r>
              <a:rPr lang="en-US" dirty="0" smtClean="0"/>
              <a:t>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Mahalanobis</a:t>
            </a:r>
            <a:r>
              <a:rPr lang="en-US" dirty="0" smtClean="0"/>
              <a:t> argued that </a:t>
            </a:r>
            <a:r>
              <a:rPr lang="en-US" b="1" dirty="0" smtClean="0"/>
              <a:t>India needed to increase its annual rate of investment as a proportion of national income from 5 per cent to 10 or 11 per cent </a:t>
            </a:r>
            <a:r>
              <a:rPr lang="en-US" dirty="0" smtClean="0"/>
              <a:t>if it wished to double its per capita income in 35 years. In this model the entire economy was treated as a single sector.</a:t>
            </a:r>
          </a:p>
          <a:p>
            <a:r>
              <a:rPr lang="en-US" dirty="0" smtClean="0"/>
              <a:t>But in </a:t>
            </a:r>
            <a:r>
              <a:rPr lang="en-US" b="1" dirty="0" smtClean="0"/>
              <a:t>1953, </a:t>
            </a:r>
            <a:r>
              <a:rPr lang="en-US" b="1" dirty="0" err="1" smtClean="0"/>
              <a:t>Mahalanobis</a:t>
            </a:r>
            <a:r>
              <a:rPr lang="en-US" b="1" dirty="0" smtClean="0"/>
              <a:t> went on to elaborate the single sector model into a two-sector one,</a:t>
            </a:r>
            <a:r>
              <a:rPr lang="en-US" dirty="0" smtClean="0"/>
              <a:t> differentiating the two sectors on the basis of whether they produced </a:t>
            </a:r>
            <a:r>
              <a:rPr lang="en-US" b="1" dirty="0" smtClean="0"/>
              <a:t>investment goods or consumer goods</a:t>
            </a:r>
            <a:r>
              <a:rPr lang="en-US" dirty="0" smtClean="0"/>
              <a:t>, along with making the implicit assumption of a closed economy.</a:t>
            </a:r>
          </a:p>
          <a:p>
            <a:r>
              <a:rPr lang="en-US" dirty="0" smtClean="0"/>
              <a:t>With considerations of long-term development as its foremost preference the model </a:t>
            </a:r>
            <a:r>
              <a:rPr lang="en-US" b="1" dirty="0" smtClean="0"/>
              <a:t>gave preference for the investment goods industries sector.</a:t>
            </a:r>
            <a:r>
              <a:rPr lang="en-US" dirty="0" smtClean="0"/>
              <a:t> In this, the model was </a:t>
            </a:r>
            <a:r>
              <a:rPr lang="en-US" b="1" dirty="0" smtClean="0"/>
              <a:t>similar to the Feldman model developed in the Soviet Union in 1928. 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Elaboration of the Two-sector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purposes of allocation, the two-sector model was now further elaborated, so that while the basic investment goods industries sector was retained as such, </a:t>
            </a:r>
            <a:r>
              <a:rPr lang="en-US" b="1" dirty="0" smtClean="0"/>
              <a:t>the consumer goods sector was divided into three sectors: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Factory consumer goods </a:t>
            </a:r>
            <a:r>
              <a:rPr lang="en-US" dirty="0" smtClean="0"/>
              <a:t>industries;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Household industries</a:t>
            </a:r>
            <a:r>
              <a:rPr lang="en-US" dirty="0" smtClean="0"/>
              <a:t>, including agriculture; and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Services.</a:t>
            </a:r>
          </a:p>
          <a:p>
            <a:pPr marL="571500" indent="-571500"/>
            <a:r>
              <a:rPr lang="en-US" b="1" dirty="0" smtClean="0"/>
              <a:t>Foreign trade did not figure in either the architecture of the model or its details.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1513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Three Elements-Economic Planning, Autarchy and Building Socialism-</vt:lpstr>
      <vt:lpstr>Development Pattern in India</vt:lpstr>
      <vt:lpstr>The Rationale Behind This Development Pattern</vt:lpstr>
      <vt:lpstr>The Second Interpretation by Marxist Activists and Scholars</vt:lpstr>
      <vt:lpstr>Mahalanobis Model: A Commitment to Economic Nationalism</vt:lpstr>
      <vt:lpstr>A Mechanical Application of the Marxist Theory</vt:lpstr>
      <vt:lpstr>Mahalanobis Model</vt:lpstr>
      <vt:lpstr>Mahalanobis…(contd.)</vt:lpstr>
      <vt:lpstr>Elaboration of the Two-sector Model</vt:lpstr>
      <vt:lpstr>The Rationale Behind Such Export Pessimism</vt:lpstr>
      <vt:lpstr>Perceptions During the Second Plan Regarding Structural Backwardness</vt:lpstr>
      <vt:lpstr>A Direct Link Between Perceptions and Planning </vt:lpstr>
      <vt:lpstr>Origins of India’s Economic Strategy-Bimal Jalan’s 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Superman</dc:creator>
  <cp:lastModifiedBy>Superman</cp:lastModifiedBy>
  <cp:revision>78</cp:revision>
  <dcterms:created xsi:type="dcterms:W3CDTF">2006-08-16T00:00:00Z</dcterms:created>
  <dcterms:modified xsi:type="dcterms:W3CDTF">2021-01-14T03:40:14Z</dcterms:modified>
</cp:coreProperties>
</file>