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6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Indian Context</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a:t>
            </a:r>
            <a:r>
              <a:rPr lang="en-US" b="1" dirty="0" smtClean="0"/>
              <a:t>project of modernity in India</a:t>
            </a:r>
            <a:r>
              <a:rPr lang="en-US" dirty="0" smtClean="0"/>
              <a:t>, which was introduced </a:t>
            </a:r>
            <a:r>
              <a:rPr lang="en-US" b="1" dirty="0" smtClean="0"/>
              <a:t>by the colonial power</a:t>
            </a:r>
            <a:r>
              <a:rPr lang="en-US" dirty="0" smtClean="0"/>
              <a:t> in the form of </a:t>
            </a:r>
            <a:r>
              <a:rPr lang="en-US" b="1" dirty="0" smtClean="0"/>
              <a:t>modern education and emphasis on science,</a:t>
            </a:r>
            <a:r>
              <a:rPr lang="en-US" dirty="0" smtClean="0"/>
              <a:t> went in the other direction, that of strengthening the role of education.</a:t>
            </a:r>
          </a:p>
          <a:p>
            <a:r>
              <a:rPr lang="en-US" b="1" dirty="0" smtClean="0"/>
              <a:t>No community is homogenous</a:t>
            </a:r>
            <a:r>
              <a:rPr lang="en-US" dirty="0" smtClean="0"/>
              <a:t> as it is divided on the basis of the rich and the poor, men and women, on the basis of age and language, on the basis of caste, and on the basis of </a:t>
            </a:r>
            <a:r>
              <a:rPr lang="en-US" dirty="0" err="1" smtClean="0"/>
              <a:t>jati</a:t>
            </a:r>
            <a:r>
              <a:rPr lang="en-US" dirty="0" smtClean="0"/>
              <a:t> and </a:t>
            </a:r>
            <a:r>
              <a:rPr lang="en-US" dirty="0" err="1" smtClean="0"/>
              <a:t>biradri</a:t>
            </a:r>
            <a:r>
              <a:rPr lang="en-US" dirty="0" smtClean="0"/>
              <a:t>.</a:t>
            </a:r>
          </a:p>
          <a:p>
            <a:r>
              <a:rPr lang="en-US" dirty="0" smtClean="0"/>
              <a:t>But </a:t>
            </a:r>
            <a:r>
              <a:rPr lang="en-US" b="1" dirty="0" smtClean="0"/>
              <a:t>when people are categorized as Hindus or as Muslims, as Sikhs or as Christians, inter-community differences are covered up,</a:t>
            </a:r>
            <a:r>
              <a:rPr lang="en-US" dirty="0" smtClean="0"/>
              <a:t> and people begin to think of themselves predominantly in religious terms. This was the legacy that the colonial power gave us.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Secularism: A Positive Concept</a:t>
            </a:r>
            <a:endParaRPr lang="en-US" dirty="0"/>
          </a:p>
        </p:txBody>
      </p:sp>
      <p:sp>
        <p:nvSpPr>
          <p:cNvPr id="3" name="Content Placeholder 2"/>
          <p:cNvSpPr>
            <a:spLocks noGrp="1"/>
          </p:cNvSpPr>
          <p:nvPr>
            <p:ph idx="1"/>
          </p:nvPr>
        </p:nvSpPr>
        <p:spPr/>
        <p:txBody>
          <a:bodyPr>
            <a:normAutofit lnSpcReduction="10000"/>
          </a:bodyPr>
          <a:lstStyle/>
          <a:p>
            <a:r>
              <a:rPr lang="en-US" dirty="0" smtClean="0"/>
              <a:t>This theme was echoed by Justice Reddy, who underlines the point by declaring, “Secularism is… more than a passive attitude of religious tolerance. It is a positive concept of equal treatment of all religions.</a:t>
            </a:r>
          </a:p>
          <a:p>
            <a:r>
              <a:rPr lang="en-US" dirty="0" smtClean="0"/>
              <a:t>Secularism, ruled Justice </a:t>
            </a:r>
            <a:r>
              <a:rPr lang="en-US" dirty="0" err="1" smtClean="0"/>
              <a:t>Sawant</a:t>
            </a:r>
            <a:r>
              <a:rPr lang="en-US" dirty="0" smtClean="0"/>
              <a:t>, was part of the basic structure and the soul of the Constitution, and it could not be infringed in any way.</a:t>
            </a:r>
            <a:endParaRPr lang="en-US" smtClean="0"/>
          </a:p>
          <a:p>
            <a:pPr>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Colonization of the Mind</a:t>
            </a:r>
            <a:endParaRPr lang="en-US" dirty="0"/>
          </a:p>
        </p:txBody>
      </p:sp>
      <p:sp>
        <p:nvSpPr>
          <p:cNvPr id="3" name="Content Placeholder 2"/>
          <p:cNvSpPr>
            <a:spLocks noGrp="1"/>
          </p:cNvSpPr>
          <p:nvPr>
            <p:ph idx="1"/>
          </p:nvPr>
        </p:nvSpPr>
        <p:spPr>
          <a:xfrm>
            <a:off x="457200" y="1600200"/>
            <a:ext cx="8229600" cy="5207000"/>
          </a:xfrm>
        </p:spPr>
        <p:txBody>
          <a:bodyPr>
            <a:normAutofit fontScale="85000" lnSpcReduction="20000"/>
          </a:bodyPr>
          <a:lstStyle/>
          <a:p>
            <a:r>
              <a:rPr lang="en-US" b="1" dirty="0" smtClean="0"/>
              <a:t>Colonialism is much more than political domination </a:t>
            </a:r>
            <a:r>
              <a:rPr lang="en-US" dirty="0" smtClean="0"/>
              <a:t>by another country, or </a:t>
            </a:r>
            <a:r>
              <a:rPr lang="en-US" b="1" dirty="0" smtClean="0"/>
              <a:t>economic exploitation</a:t>
            </a:r>
            <a:r>
              <a:rPr lang="en-US" dirty="0" smtClean="0"/>
              <a:t> of the </a:t>
            </a:r>
            <a:r>
              <a:rPr lang="en-US" dirty="0" err="1" smtClean="0"/>
              <a:t>labour</a:t>
            </a:r>
            <a:r>
              <a:rPr lang="en-US" dirty="0" smtClean="0"/>
              <a:t>, the resources, and the markets of one country by another.</a:t>
            </a:r>
          </a:p>
          <a:p>
            <a:r>
              <a:rPr lang="en-US" dirty="0" smtClean="0"/>
              <a:t>Colonization in India, as elsewhere, involved the </a:t>
            </a:r>
            <a:r>
              <a:rPr lang="en-US" b="1" dirty="0" smtClean="0"/>
              <a:t>colonization of the mind, through the interpretation of our histories, our languages, our traditions, our literatures, and through placing people in discrete categories.</a:t>
            </a:r>
          </a:p>
          <a:p>
            <a:r>
              <a:rPr lang="en-US" b="1" dirty="0" smtClean="0"/>
              <a:t>Colonized people simply lose control over their own shared histories and traditions, and come to understand themselves and their pasts in the terms coined by the colonial power.</a:t>
            </a:r>
            <a:r>
              <a:rPr lang="en-US" dirty="0" smtClean="0"/>
              <a:t> This form of </a:t>
            </a:r>
            <a:r>
              <a:rPr lang="en-US" b="1" dirty="0" smtClean="0"/>
              <a:t>soft power </a:t>
            </a:r>
            <a:r>
              <a:rPr lang="en-US" dirty="0" smtClean="0"/>
              <a:t>is dangerous simply because it is lasting.</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Polarization and Communal Organizations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categories created by the British government through the </a:t>
            </a:r>
            <a:r>
              <a:rPr lang="en-US" b="1" dirty="0" smtClean="0"/>
              <a:t>politics of ethnic mapping </a:t>
            </a:r>
            <a:r>
              <a:rPr lang="en-US" dirty="0" smtClean="0"/>
              <a:t>were internalized by the colonized.</a:t>
            </a:r>
          </a:p>
          <a:p>
            <a:r>
              <a:rPr lang="en-US" dirty="0" smtClean="0"/>
              <a:t>Second, the Indian </a:t>
            </a:r>
            <a:r>
              <a:rPr lang="en-US" b="1" dirty="0" smtClean="0"/>
              <a:t>people were polarized with the arrival of communal organizations onto the political scene</a:t>
            </a:r>
            <a:r>
              <a:rPr lang="en-US" dirty="0" smtClean="0"/>
              <a:t> in the form of the </a:t>
            </a:r>
            <a:r>
              <a:rPr lang="en-US" b="1" dirty="0" smtClean="0"/>
              <a:t>Hindu </a:t>
            </a:r>
            <a:r>
              <a:rPr lang="en-US" b="1" dirty="0" err="1" smtClean="0"/>
              <a:t>Mahasabha</a:t>
            </a:r>
            <a:r>
              <a:rPr lang="en-US" dirty="0" smtClean="0"/>
              <a:t> and the </a:t>
            </a:r>
            <a:r>
              <a:rPr lang="en-US" b="1" dirty="0" smtClean="0"/>
              <a:t>Muslim League.</a:t>
            </a:r>
          </a:p>
          <a:p>
            <a:r>
              <a:rPr lang="en-US" dirty="0" smtClean="0"/>
              <a:t>Looking at the hold of religion on politics and on the collective mind, some scholars like </a:t>
            </a:r>
            <a:r>
              <a:rPr lang="en-US" b="1" dirty="0" smtClean="0"/>
              <a:t>Prof </a:t>
            </a:r>
            <a:r>
              <a:rPr lang="en-US" b="1" dirty="0" err="1" smtClean="0"/>
              <a:t>T.N.Madan</a:t>
            </a:r>
            <a:r>
              <a:rPr lang="en-US" b="1" dirty="0" smtClean="0"/>
              <a:t> </a:t>
            </a:r>
            <a:r>
              <a:rPr lang="en-US" dirty="0" smtClean="0"/>
              <a:t>have suggested that </a:t>
            </a:r>
            <a:r>
              <a:rPr lang="en-US" b="1" dirty="0" smtClean="0"/>
              <a:t>secularism is an alien concept for India, simply because the Indian society has not been secularized, </a:t>
            </a:r>
            <a:r>
              <a:rPr lang="en-US" dirty="0" smtClean="0"/>
              <a:t>or that people continue to be religious.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of Secularism in India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the utility of </a:t>
            </a:r>
            <a:r>
              <a:rPr lang="en-US" b="1" dirty="0" smtClean="0"/>
              <a:t>secularism is justified in India precisely because people are religious.</a:t>
            </a:r>
            <a:r>
              <a:rPr lang="en-US" dirty="0" smtClean="0"/>
              <a:t> </a:t>
            </a:r>
            <a:r>
              <a:rPr lang="en-US" b="1" dirty="0" smtClean="0"/>
              <a:t>Secularism is meant to regulate relations between the State and various religious groups on the principle of equality,</a:t>
            </a:r>
            <a:r>
              <a:rPr lang="en-US" dirty="0" smtClean="0"/>
              <a:t> on the principle that the State will not discriminate against one religion.</a:t>
            </a:r>
          </a:p>
          <a:p>
            <a:r>
              <a:rPr lang="en-US" dirty="0" smtClean="0"/>
              <a:t>The </a:t>
            </a:r>
            <a:r>
              <a:rPr lang="en-US" b="1" dirty="0" smtClean="0"/>
              <a:t>minority needs to be assured</a:t>
            </a:r>
            <a:r>
              <a:rPr lang="en-US" dirty="0" smtClean="0"/>
              <a:t> that it will not be discriminated against even though it is in a minority. So the </a:t>
            </a:r>
            <a:r>
              <a:rPr lang="en-US" b="1" dirty="0" smtClean="0"/>
              <a:t>answer to communal tension is not to abandon secularism, but to deepen it</a:t>
            </a:r>
            <a:r>
              <a:rPr lang="en-US" dirty="0" smtClean="0"/>
              <a:t>.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Gandhian</a:t>
            </a:r>
            <a:r>
              <a:rPr lang="en-US" dirty="0" smtClean="0"/>
              <a:t> Perspective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In an attempt </a:t>
            </a:r>
            <a:r>
              <a:rPr lang="en-US" b="1" dirty="0" smtClean="0"/>
              <a:t>to build a cross-community alliance, </a:t>
            </a:r>
            <a:r>
              <a:rPr lang="en-US" b="1" dirty="0" err="1" smtClean="0"/>
              <a:t>Gandhiji</a:t>
            </a:r>
            <a:r>
              <a:rPr lang="en-US" b="1" dirty="0" smtClean="0"/>
              <a:t> looked for a principle that could bind together people who subscribed to different faiths; a principle which weld them into a mass movement</a:t>
            </a:r>
            <a:r>
              <a:rPr lang="en-US" dirty="0" smtClean="0"/>
              <a:t> (Civic Nationalism of Gandhi).</a:t>
            </a:r>
          </a:p>
          <a:p>
            <a:r>
              <a:rPr lang="en-US" dirty="0" smtClean="0"/>
              <a:t>More importantly, this principle </a:t>
            </a:r>
            <a:r>
              <a:rPr lang="en-US" b="1" dirty="0" smtClean="0"/>
              <a:t>had to reassure minority groups that they would not be discriminated against, as much as it had to warn the majority that majority rule is not the right path to democracy,</a:t>
            </a:r>
            <a:r>
              <a:rPr lang="en-US" dirty="0" smtClean="0"/>
              <a:t> which is built upon the twin principles of </a:t>
            </a:r>
            <a:r>
              <a:rPr lang="en-US" b="1" dirty="0" smtClean="0"/>
              <a:t>freedom and equality for all.</a:t>
            </a:r>
          </a:p>
          <a:p>
            <a:r>
              <a:rPr lang="en-US" dirty="0" err="1" smtClean="0"/>
              <a:t>Gandhiji</a:t>
            </a:r>
            <a:r>
              <a:rPr lang="en-US" dirty="0" smtClean="0"/>
              <a:t> found this particular principle in the doctrine of </a:t>
            </a:r>
            <a:r>
              <a:rPr lang="en-US" b="1" i="1" dirty="0" err="1" smtClean="0"/>
              <a:t>sarva</a:t>
            </a:r>
            <a:r>
              <a:rPr lang="en-US" b="1" i="1" dirty="0" smtClean="0"/>
              <a:t> dharma </a:t>
            </a:r>
            <a:r>
              <a:rPr lang="en-US" b="1" i="1" dirty="0" err="1" smtClean="0"/>
              <a:t>sambhava</a:t>
            </a:r>
            <a:r>
              <a:rPr lang="en-US" dirty="0" smtClean="0"/>
              <a:t>, which can be read as equality of all religions or that all religions should be treated equally.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Gandhian</a:t>
            </a:r>
            <a:r>
              <a:rPr lang="en-US" dirty="0" smtClean="0"/>
              <a:t> Perspective (contd.)</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b="1" i="1" dirty="0" err="1" smtClean="0"/>
              <a:t>Sarva</a:t>
            </a:r>
            <a:r>
              <a:rPr lang="en-US" b="1" i="1" dirty="0" smtClean="0"/>
              <a:t> dharma </a:t>
            </a:r>
            <a:r>
              <a:rPr lang="en-US" b="1" i="1" dirty="0" err="1" smtClean="0"/>
              <a:t>sambhava</a:t>
            </a:r>
            <a:r>
              <a:rPr lang="en-US" dirty="0" smtClean="0"/>
              <a:t> was not only a political principle designed to bring people together, it was also a normative principle that recognized the value of religion in people’s lives.</a:t>
            </a:r>
          </a:p>
          <a:p>
            <a:r>
              <a:rPr lang="en-US" dirty="0" smtClean="0"/>
              <a:t>It was democracy and justice, and the rights to freedom and equality that the anti-colonial struggle was fighting for. </a:t>
            </a:r>
          </a:p>
          <a:p>
            <a:r>
              <a:rPr lang="en-US" dirty="0" err="1" smtClean="0"/>
              <a:t>Gandhian</a:t>
            </a:r>
            <a:r>
              <a:rPr lang="en-US" dirty="0" smtClean="0"/>
              <a:t> struggle was not only fighting for independence from the British but also struggling to establish justice and democracy in the country. And, the principle of democracy dictated equality of all religions.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Nehruvian</a:t>
            </a:r>
            <a:r>
              <a:rPr lang="en-US" dirty="0" smtClean="0"/>
              <a:t> Perspective of Dharma </a:t>
            </a:r>
            <a:r>
              <a:rPr lang="en-US" dirty="0" err="1" smtClean="0"/>
              <a:t>Nirpekshata</a:t>
            </a:r>
            <a:endParaRPr lang="en-US" dirty="0"/>
          </a:p>
        </p:txBody>
      </p:sp>
      <p:sp>
        <p:nvSpPr>
          <p:cNvPr id="3" name="Content Placeholder 2"/>
          <p:cNvSpPr>
            <a:spLocks noGrp="1"/>
          </p:cNvSpPr>
          <p:nvPr>
            <p:ph idx="1"/>
          </p:nvPr>
        </p:nvSpPr>
        <p:spPr>
          <a:xfrm>
            <a:off x="228600" y="1600200"/>
            <a:ext cx="8610600" cy="5257800"/>
          </a:xfrm>
        </p:spPr>
        <p:txBody>
          <a:bodyPr>
            <a:normAutofit fontScale="85000" lnSpcReduction="10000"/>
          </a:bodyPr>
          <a:lstStyle/>
          <a:p>
            <a:r>
              <a:rPr lang="en-US" dirty="0" smtClean="0"/>
              <a:t>Nehru was profoundly uneasy with the kind of political passions that religious identities had the power to evoke.</a:t>
            </a:r>
          </a:p>
          <a:p>
            <a:r>
              <a:rPr lang="en-US" dirty="0" smtClean="0"/>
              <a:t>Nehru’s preferred notion of secularism was that of dharma </a:t>
            </a:r>
            <a:r>
              <a:rPr lang="en-US" dirty="0" err="1" smtClean="0"/>
              <a:t>nirpekshata</a:t>
            </a:r>
            <a:r>
              <a:rPr lang="en-US" dirty="0" smtClean="0"/>
              <a:t> or that the state would not be influenced by religious considerations in enacting a policy.</a:t>
            </a:r>
          </a:p>
          <a:p>
            <a:r>
              <a:rPr lang="en-US" dirty="0" smtClean="0"/>
              <a:t>But Nehru could not continue to believe that the domain of policy making could be separated or abstracted from that of religion, or indeed that religion could be banished from the political and the public sphere, for long.</a:t>
            </a:r>
          </a:p>
          <a:p>
            <a:r>
              <a:rPr lang="en-US" dirty="0" smtClean="0"/>
              <a:t>So Nehru was, reluctantly, forced to come to terms with and his understanding of secularism came closer to the notion of </a:t>
            </a:r>
            <a:r>
              <a:rPr lang="en-US" b="1" i="1" dirty="0" err="1" smtClean="0"/>
              <a:t>sarva</a:t>
            </a:r>
            <a:r>
              <a:rPr lang="en-US" b="1" i="1" dirty="0" smtClean="0"/>
              <a:t> dharma </a:t>
            </a:r>
            <a:r>
              <a:rPr lang="en-US" b="1" i="1" dirty="0" err="1" smtClean="0"/>
              <a:t>sambhava</a:t>
            </a:r>
            <a:r>
              <a:rPr lang="en-US"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a:t>
            </a:r>
            <a:r>
              <a:rPr lang="en-US" dirty="0" err="1" smtClean="0"/>
              <a:t>Nehruvian</a:t>
            </a:r>
            <a:r>
              <a:rPr lang="en-US" dirty="0" smtClean="0"/>
              <a:t> Secularism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First, secularism did not mean a state where religion as such is discouraged. It means freedom of religion and conscience, including freedom for those who may have no religion.</a:t>
            </a:r>
          </a:p>
          <a:p>
            <a:r>
              <a:rPr lang="en-US" dirty="0" smtClean="0"/>
              <a:t>Second, for Nehru the word secular was not opposed to religion. It is a state which </a:t>
            </a:r>
            <a:r>
              <a:rPr lang="en-US" dirty="0" err="1" smtClean="0"/>
              <a:t>honours</a:t>
            </a:r>
            <a:r>
              <a:rPr lang="en-US" dirty="0" smtClean="0"/>
              <a:t> all faiths equally and gives them equal opportunities. As a state, it does not allow itself to be attached to one faith or religion, which then becomes the state religion.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Features of </a:t>
            </a:r>
            <a:r>
              <a:rPr lang="en-US" dirty="0" err="1" smtClean="0"/>
              <a:t>Nehruvian</a:t>
            </a:r>
            <a:r>
              <a:rPr lang="en-US" dirty="0" smtClean="0"/>
              <a:t> Secularism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sum up, </a:t>
            </a:r>
            <a:r>
              <a:rPr lang="en-US" dirty="0" err="1" smtClean="0"/>
              <a:t>Nehruvian</a:t>
            </a:r>
            <a:r>
              <a:rPr lang="en-US" dirty="0" smtClean="0"/>
              <a:t> concept of the secular state carried three meanings:</a:t>
            </a:r>
          </a:p>
          <a:p>
            <a:pPr marL="571500" indent="-571500">
              <a:buFont typeface="+mj-lt"/>
              <a:buAutoNum type="romanLcPeriod"/>
            </a:pPr>
            <a:r>
              <a:rPr lang="en-US" dirty="0" smtClean="0"/>
              <a:t>Freedom of religion or irreligion for all,</a:t>
            </a:r>
          </a:p>
          <a:p>
            <a:pPr marL="571500" indent="-571500">
              <a:buFont typeface="+mj-lt"/>
              <a:buAutoNum type="romanLcPeriod"/>
            </a:pPr>
            <a:r>
              <a:rPr lang="en-US" dirty="0" smtClean="0"/>
              <a:t>The state will </a:t>
            </a:r>
            <a:r>
              <a:rPr lang="en-US" dirty="0" err="1" smtClean="0"/>
              <a:t>honour</a:t>
            </a:r>
            <a:r>
              <a:rPr lang="en-US" dirty="0" smtClean="0"/>
              <a:t> all faiths equally and discriminate against none, and</a:t>
            </a:r>
          </a:p>
          <a:p>
            <a:pPr marL="571500" indent="-571500">
              <a:buFont typeface="+mj-lt"/>
              <a:buAutoNum type="romanLcPeriod"/>
            </a:pPr>
            <a:r>
              <a:rPr lang="en-US" dirty="0" smtClean="0"/>
              <a:t>That the state shall not be attached to one faith or religion (state religion).</a:t>
            </a:r>
          </a:p>
          <a:p>
            <a:pPr marL="571500" indent="-571500"/>
            <a:r>
              <a:rPr lang="en-US" dirty="0" smtClean="0"/>
              <a:t>In effect, the meaning that secularism acquired in the Indian context, added one more dimension to its general concept; it also assured equal treatment of all faiths.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1028</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Indian Context</vt:lpstr>
      <vt:lpstr>Colonization of the Mind</vt:lpstr>
      <vt:lpstr>Polarization and Communal Organizations</vt:lpstr>
      <vt:lpstr>Utility of Secularism in India</vt:lpstr>
      <vt:lpstr>The Gandhian Perspective</vt:lpstr>
      <vt:lpstr>The Gandhian Perspective (contd.)</vt:lpstr>
      <vt:lpstr>Nehruvian Perspective of Dharma Nirpekshata</vt:lpstr>
      <vt:lpstr>Features of Nehruvian Secularism</vt:lpstr>
      <vt:lpstr>Features of Nehruvian Secularism (contd.)</vt:lpstr>
      <vt:lpstr>Secularism: A Positive Concept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Indian Context</dc:title>
  <dc:creator>admin</dc:creator>
  <cp:lastModifiedBy>admin</cp:lastModifiedBy>
  <cp:revision>12</cp:revision>
  <dcterms:created xsi:type="dcterms:W3CDTF">2006-08-16T00:00:00Z</dcterms:created>
  <dcterms:modified xsi:type="dcterms:W3CDTF">2021-07-10T03:58:07Z</dcterms:modified>
</cp:coreProperties>
</file>