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3"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Kymclicka’s</a:t>
            </a:r>
            <a:r>
              <a:rPr lang="en-US" dirty="0" smtClean="0"/>
              <a:t> Multicultural Citizenship: A Distinctive contribution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Kymlicka’s</a:t>
            </a:r>
            <a:r>
              <a:rPr lang="en-US" dirty="0" smtClean="0"/>
              <a:t> distinctive contribution has been the liberal mainstreaming of minority rights.</a:t>
            </a:r>
          </a:p>
          <a:p>
            <a:r>
              <a:rPr lang="en-US" dirty="0" smtClean="0"/>
              <a:t>After </a:t>
            </a:r>
            <a:r>
              <a:rPr lang="en-US" dirty="0" err="1" smtClean="0"/>
              <a:t>Kymlicka</a:t>
            </a:r>
            <a:r>
              <a:rPr lang="en-US" dirty="0" smtClean="0"/>
              <a:t>, the earlier confrontation between liberal defenders of universal citizenship and radical proponents of multiculturalism and group rights has lost its basis.</a:t>
            </a:r>
          </a:p>
          <a:p>
            <a:r>
              <a:rPr lang="en-US" dirty="0" smtClean="0"/>
              <a:t>A crucial difference to Young is the drastic narrowing of the minority groups entitled to special rights: only ethnic and national minority groups qualify.</a:t>
            </a:r>
          </a:p>
          <a:p>
            <a:r>
              <a:rPr lang="en-US" dirty="0" smtClean="0"/>
              <a:t>This is due to a narrow definition of the conditioning factor of group rights, ‘societal culture.’</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Kymlicka’s</a:t>
            </a:r>
            <a:r>
              <a:rPr lang="en-US" dirty="0" smtClean="0"/>
              <a:t> Liberal </a:t>
            </a:r>
            <a:r>
              <a:rPr lang="en-US" dirty="0" err="1" smtClean="0"/>
              <a:t>Defence</a:t>
            </a:r>
            <a:r>
              <a:rPr lang="en-US" dirty="0" smtClean="0"/>
              <a:t>---(Contd.)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first stage of </a:t>
            </a:r>
            <a:r>
              <a:rPr lang="en-US" dirty="0" err="1" smtClean="0"/>
              <a:t>Kymlicka’s</a:t>
            </a:r>
            <a:r>
              <a:rPr lang="en-US" dirty="0" smtClean="0"/>
              <a:t> argument is to argue that cultural membership has a more important status in liberal thought than is explicitly recognized. Liberals place a great deal of emphasis on the values of autonomy and self-respect; they emphasize the importance of deciding for oneself what life to lead.</a:t>
            </a:r>
          </a:p>
          <a:p>
            <a:r>
              <a:rPr lang="en-US" dirty="0" smtClean="0"/>
              <a:t>But the choice of options that are open to us is not infinite but rather it is determined by our cultural heritage.</a:t>
            </a:r>
          </a:p>
          <a:p>
            <a:r>
              <a:rPr lang="en-US" dirty="0" smtClean="0"/>
              <a:t>The cultural structure of our society determines the context of choice that autonomous individuals can choose from when deciding what sort of lives to pursue. The list of occupations that one is free to choose from, for example, will be determined by the cultural characteristics and resources of one’s society.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Kymlicka’s</a:t>
            </a:r>
            <a:r>
              <a:rPr lang="en-US" dirty="0" smtClean="0"/>
              <a:t> Liberal </a:t>
            </a:r>
            <a:r>
              <a:rPr lang="en-US" dirty="0" err="1" smtClean="0"/>
              <a:t>Defence</a:t>
            </a:r>
            <a:r>
              <a:rPr lang="en-US" dirty="0" smtClean="0"/>
              <a:t>---(Contd.)</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As cultural heritage is inextricably linked to our autonomy and self-respect, liberals ought to pay greater attention to it according to Will </a:t>
            </a:r>
            <a:r>
              <a:rPr lang="en-US" dirty="0" err="1" smtClean="0"/>
              <a:t>Kymlicka</a:t>
            </a:r>
            <a:r>
              <a:rPr lang="en-US" dirty="0" smtClean="0"/>
              <a:t>. He suggests that cultural membership be treated as one of Rawls’ primary goods.</a:t>
            </a:r>
          </a:p>
          <a:p>
            <a:r>
              <a:rPr lang="en-US" dirty="0" smtClean="0"/>
              <a:t>The second stage of </a:t>
            </a:r>
            <a:r>
              <a:rPr lang="en-US" dirty="0" err="1" smtClean="0"/>
              <a:t>Kymlicka’s</a:t>
            </a:r>
            <a:r>
              <a:rPr lang="en-US" dirty="0" smtClean="0"/>
              <a:t> argument is to establish the point that members of minority cultural communities may face particular kinds of disadvantages and that these disadvantages require and justify the provision of minority rights. The members of the two cultural groups are thus unequal.</a:t>
            </a:r>
          </a:p>
          <a:p>
            <a:r>
              <a:rPr lang="en-US" dirty="0" smtClean="0"/>
              <a:t>Furthermore, this inequality is not the result of the voluntary choices of the members of the minority culture. They do not choose to be the minority culture. Thus, egalitarian liberals should support compensating the members of the minority culture for this </a:t>
            </a:r>
            <a:r>
              <a:rPr lang="en-US" dirty="0" err="1" smtClean="0"/>
              <a:t>unchosen</a:t>
            </a:r>
            <a:r>
              <a:rPr lang="en-US" dirty="0" smtClean="0"/>
              <a:t> inequality which they face.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Kymlicka’s</a:t>
            </a:r>
            <a:r>
              <a:rPr lang="en-US" dirty="0" smtClean="0"/>
              <a:t> Liberal </a:t>
            </a:r>
            <a:r>
              <a:rPr lang="en-US" dirty="0" err="1" smtClean="0"/>
              <a:t>Defence</a:t>
            </a:r>
            <a:r>
              <a:rPr lang="en-US" dirty="0" smtClean="0"/>
              <a:t>---(Contd.)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According to </a:t>
            </a:r>
            <a:r>
              <a:rPr lang="en-US" dirty="0" err="1" smtClean="0"/>
              <a:t>Kymlicka</a:t>
            </a:r>
            <a:r>
              <a:rPr lang="en-US" dirty="0" smtClean="0"/>
              <a:t>, the appropriate compensation for the </a:t>
            </a:r>
            <a:r>
              <a:rPr lang="en-US" dirty="0" err="1" smtClean="0"/>
              <a:t>unchosen</a:t>
            </a:r>
            <a:r>
              <a:rPr lang="en-US" dirty="0" smtClean="0"/>
              <a:t> inequality, which national minorities face, is not money but special political rights such as the rights of self-government.</a:t>
            </a:r>
          </a:p>
          <a:p>
            <a:r>
              <a:rPr lang="en-US" dirty="0" smtClean="0"/>
              <a:t>But </a:t>
            </a:r>
            <a:r>
              <a:rPr lang="en-US" dirty="0" err="1" smtClean="0"/>
              <a:t>Kymlicka</a:t>
            </a:r>
            <a:r>
              <a:rPr lang="en-US" dirty="0" smtClean="0"/>
              <a:t> argues that the inequality immigrants face, can be characterized as a chosen inequality and thus justice does not require compensation as it does in the case of national minorities who were forced to be incorporated into a larger state. Immigrants, on the other hand, chose to leave their own culture when they decided to emigrate to a new country. The choice to emigrate could, thus, be characterized as a culturally expensive taste. Immigrants voluntarily sacrifice the good of cultural membership for some other good.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Kymlicka’s</a:t>
            </a:r>
            <a:r>
              <a:rPr lang="en-US" dirty="0" smtClean="0"/>
              <a:t> Liberal </a:t>
            </a:r>
            <a:r>
              <a:rPr lang="en-US" dirty="0" err="1" smtClean="0"/>
              <a:t>Defence</a:t>
            </a:r>
            <a:r>
              <a:rPr lang="en-US" dirty="0" smtClean="0"/>
              <a:t> of Refugees’ Being Treated as Immigrants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case of refugees represents an interesting case for </a:t>
            </a:r>
            <a:r>
              <a:rPr lang="en-US" dirty="0" err="1" smtClean="0"/>
              <a:t>Kymlicka’s</a:t>
            </a:r>
            <a:r>
              <a:rPr lang="en-US" dirty="0" smtClean="0"/>
              <a:t> argument. Unlike immigrants, refugees do not have the option of staying in their original culture without jeopardizing their safety.</a:t>
            </a:r>
          </a:p>
          <a:p>
            <a:r>
              <a:rPr lang="en-US" dirty="0" smtClean="0"/>
              <a:t>So the cultural inequality they experience when they move to a foreign culture stems from circumstances beyond their control.</a:t>
            </a:r>
          </a:p>
          <a:p>
            <a:r>
              <a:rPr lang="en-US" dirty="0" smtClean="0"/>
              <a:t>Refugees do suffer an injustice but ‘this injustice was committed by their home government, and it is not clear that we can realistically ask host governments to redress it’. But for </a:t>
            </a:r>
            <a:r>
              <a:rPr lang="en-US" dirty="0" err="1" smtClean="0"/>
              <a:t>Kymlicka</a:t>
            </a:r>
            <a:r>
              <a:rPr lang="en-US" dirty="0" smtClean="0"/>
              <a:t> justice does not require that refugees be treated as national minorities. The best refugees could hope for is to be treated as immigrants.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Kymlicka’s</a:t>
            </a:r>
            <a:r>
              <a:rPr lang="en-US" dirty="0" smtClean="0"/>
              <a:t> Answer to Self-government Rights Being a Threat to Social Unity </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err="1" smtClean="0"/>
              <a:t>Kymlicka</a:t>
            </a:r>
            <a:r>
              <a:rPr lang="en-US" dirty="0" smtClean="0"/>
              <a:t> acknowledges that granting of self-government rights to national minorities with ‘the sense of being a distinct nation within a larger country is potentially destabilizing’.</a:t>
            </a:r>
          </a:p>
          <a:p>
            <a:r>
              <a:rPr lang="en-US" dirty="0" smtClean="0"/>
              <a:t>However, he argues that denying national minorities these rights is also destabilizing and perhaps more likely to lead to secession as national minorities will feel resentful that the dominant culture refused to accommodate their concerns and self-respect.</a:t>
            </a:r>
          </a:p>
          <a:p>
            <a:r>
              <a:rPr lang="en-US" dirty="0" smtClean="0"/>
              <a:t>The important question is what poses the greatest threat to social unity granting or refusing self-government rights?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Kymlicka’s</a:t>
            </a:r>
            <a:r>
              <a:rPr lang="en-US" dirty="0" smtClean="0"/>
              <a:t> Key Concept: Societal Culture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Kymlicka</a:t>
            </a:r>
            <a:r>
              <a:rPr lang="en-US" dirty="0" smtClean="0"/>
              <a:t> defines societal culture as shared history, language, and territory, making it synonymous with “a nation” or “a people”.</a:t>
            </a:r>
          </a:p>
          <a:p>
            <a:r>
              <a:rPr lang="en-US" dirty="0" smtClean="0"/>
              <a:t>It is an intergenerational community which is more or less institutionally complete, occupying a given territory or homeland, sharing a distinct language and history.</a:t>
            </a:r>
          </a:p>
          <a:p>
            <a:r>
              <a:rPr lang="en-US" dirty="0" smtClean="0"/>
              <a:t>But this definition excludes non-ethnic groups, such as gays and lesbians, the disabled, or lifestyle groups, as multicultural claimants.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Minorities and Immigrants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claims of the only two legitimate multicultural groups in </a:t>
            </a:r>
            <a:r>
              <a:rPr lang="en-US" dirty="0" err="1" smtClean="0"/>
              <a:t>Kymlicka’s</a:t>
            </a:r>
            <a:r>
              <a:rPr lang="en-US" dirty="0" smtClean="0"/>
              <a:t> liberal scenario, national minorities and immigrants, differ in significant ways that ultimately militate against the very notion of multicultural citizenship.</a:t>
            </a:r>
          </a:p>
          <a:p>
            <a:r>
              <a:rPr lang="en-US" dirty="0" smtClean="0"/>
              <a:t>National minorities, such as the Catalans in Spain, the Quebecois in Canada, or the Aborigines in Australia, have the strongest claims within </a:t>
            </a:r>
            <a:r>
              <a:rPr lang="en-US" dirty="0" err="1" smtClean="0"/>
              <a:t>Kymlicka’s</a:t>
            </a:r>
            <a:r>
              <a:rPr lang="en-US" dirty="0" smtClean="0"/>
              <a:t> scheme.</a:t>
            </a:r>
          </a:p>
          <a:p>
            <a:pPr marL="571500" indent="-571500">
              <a:buFont typeface="+mj-lt"/>
              <a:buAutoNum type="romanLcPeriod"/>
            </a:pPr>
            <a:r>
              <a:rPr lang="en-US" dirty="0" smtClean="0"/>
              <a:t>All of them have ‘institutionally complete’ cultures, that is,  cultures that cover the full range of human activities, needs, and functions.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Minorities…(Cont.)</a:t>
            </a:r>
            <a:endParaRPr lang="en-US" dirty="0"/>
          </a:p>
        </p:txBody>
      </p:sp>
      <p:sp>
        <p:nvSpPr>
          <p:cNvPr id="3" name="Content Placeholder 2"/>
          <p:cNvSpPr>
            <a:spLocks noGrp="1"/>
          </p:cNvSpPr>
          <p:nvPr>
            <p:ph idx="1"/>
          </p:nvPr>
        </p:nvSpPr>
        <p:spPr/>
        <p:txBody>
          <a:bodyPr>
            <a:normAutofit fontScale="85000" lnSpcReduction="10000"/>
          </a:bodyPr>
          <a:lstStyle/>
          <a:p>
            <a:pPr marL="571500" indent="-571500">
              <a:buNone/>
            </a:pPr>
            <a:r>
              <a:rPr lang="en-US" dirty="0" smtClean="0"/>
              <a:t>ii. As the victims of nation-state building, they are forced to reside in states that do not carry the marks of their culture (most notably, their language).</a:t>
            </a:r>
          </a:p>
          <a:p>
            <a:pPr marL="571500" indent="-571500">
              <a:buNone/>
            </a:pPr>
            <a:r>
              <a:rPr lang="en-US" dirty="0" smtClean="0"/>
              <a:t>iii. To accommodate the potentially secessionist national minorities within multinational states, strong ‘self-government rights’ are required, and also justifiable from the liberal point of view.</a:t>
            </a:r>
          </a:p>
          <a:p>
            <a:pPr marL="571500" indent="-571500"/>
            <a:r>
              <a:rPr lang="en-US" dirty="0" err="1" smtClean="0"/>
              <a:t>Kymlicka</a:t>
            </a:r>
            <a:r>
              <a:rPr lang="en-US" dirty="0" smtClean="0"/>
              <a:t> does not hide the fact that these rights pose a serious threat to the integrative function of citizenship, because their thrust is separation, not integration (1995:188).</a:t>
            </a:r>
          </a:p>
          <a:p>
            <a:pPr marL="571500" indent="-571500">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Self-government rights: A Threat to the Integrative Function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nationalist, state-seeking ambition of national minorities is imperfectly captured, even trivialized, by the notion of multicultural citizenship. The case of Quebecois always fiercely rejecting Canada’s </a:t>
            </a:r>
            <a:r>
              <a:rPr lang="en-US" dirty="0" err="1" smtClean="0"/>
              <a:t>multiculturalist</a:t>
            </a:r>
            <a:r>
              <a:rPr lang="en-US" dirty="0" smtClean="0"/>
              <a:t> policies is a bright example. They have refused to be considered just a minority among other minorities in a multicultural Canada.</a:t>
            </a:r>
          </a:p>
          <a:p>
            <a:r>
              <a:rPr lang="en-US" dirty="0" smtClean="0"/>
              <a:t>Despite </a:t>
            </a:r>
            <a:r>
              <a:rPr lang="en-US" dirty="0" err="1" smtClean="0"/>
              <a:t>Kymlicka’s</a:t>
            </a:r>
            <a:r>
              <a:rPr lang="en-US" dirty="0" smtClean="0"/>
              <a:t> argument that only an ‘asymmetrical’ understanding of Canadian federalism could accommodate Quebec (</a:t>
            </a:r>
            <a:r>
              <a:rPr lang="en-US" dirty="0" err="1" smtClean="0"/>
              <a:t>Kymlicka</a:t>
            </a:r>
            <a:r>
              <a:rPr lang="en-US" dirty="0" smtClean="0"/>
              <a:t>, 1998: Ch. 10),  it is very surprising that he has distorted the asymmetrical, </a:t>
            </a:r>
            <a:r>
              <a:rPr lang="en-US" dirty="0" err="1" smtClean="0"/>
              <a:t>monocultural</a:t>
            </a:r>
            <a:r>
              <a:rPr lang="en-US" dirty="0" smtClean="0"/>
              <a:t> pretensions of national minorities in the symmetrical and pluralist notion of multicultural citizenship.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Polyethnic</a:t>
            </a:r>
            <a:r>
              <a:rPr lang="en-US" dirty="0" smtClean="0"/>
              <a:t> Rights of Immigrants in </a:t>
            </a:r>
            <a:r>
              <a:rPr lang="en-US" dirty="0" err="1" smtClean="0"/>
              <a:t>Kymlicka’s</a:t>
            </a:r>
            <a:r>
              <a:rPr lang="en-US" dirty="0" smtClean="0"/>
              <a:t> Scheme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Immigrants are the second legitimate claimant in </a:t>
            </a:r>
            <a:r>
              <a:rPr lang="en-US" dirty="0" err="1" smtClean="0"/>
              <a:t>Kymlicka’s</a:t>
            </a:r>
            <a:r>
              <a:rPr lang="en-US" dirty="0" smtClean="0"/>
              <a:t> scheme. The pluralist thrust of multicultural citizenship is more plausible in case of them.</a:t>
            </a:r>
          </a:p>
          <a:p>
            <a:r>
              <a:rPr lang="en-US" dirty="0" smtClean="0"/>
              <a:t>However, immigrants pose their own difficulties for </a:t>
            </a:r>
            <a:r>
              <a:rPr lang="en-US" dirty="0" err="1" smtClean="0"/>
              <a:t>Kymlicka’s</a:t>
            </a:r>
            <a:r>
              <a:rPr lang="en-US" dirty="0" smtClean="0"/>
              <a:t> scheme. In contrast to strong self-government rights for national minorities, immigrants are due only more moderate ‘</a:t>
            </a:r>
            <a:r>
              <a:rPr lang="en-US" dirty="0" err="1" smtClean="0"/>
              <a:t>polyethnic</a:t>
            </a:r>
            <a:r>
              <a:rPr lang="en-US" dirty="0" smtClean="0"/>
              <a:t> rights’- examples being exemptions from some general laws that discriminate against minority beliefs and practices, or special benefits (like support for ethnic organizations of mother-tongue instruction and services) that accrue to the majority population automatically.</a:t>
            </a:r>
          </a:p>
          <a:p>
            <a:r>
              <a:rPr lang="en-US" dirty="0" smtClean="0"/>
              <a:t>But qualifying these measures as ‘rights’ is misleading, and it would be more appropriate to call them </a:t>
            </a:r>
            <a:r>
              <a:rPr lang="en-US" dirty="0" err="1" smtClean="0"/>
              <a:t>contigent</a:t>
            </a:r>
            <a:r>
              <a:rPr lang="en-US" dirty="0" smtClean="0"/>
              <a:t> policies- even within </a:t>
            </a:r>
            <a:r>
              <a:rPr lang="en-US" dirty="0" err="1" smtClean="0"/>
              <a:t>Kymlicka’s</a:t>
            </a:r>
            <a:r>
              <a:rPr lang="en-US" dirty="0" smtClean="0"/>
              <a:t> scheme.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Polyethnic</a:t>
            </a:r>
            <a:r>
              <a:rPr lang="en-US" dirty="0" smtClean="0"/>
              <a:t> Rights of Immigrants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marL="571500" indent="-571500"/>
            <a:r>
              <a:rPr lang="en-US" dirty="0" smtClean="0"/>
              <a:t>In </a:t>
            </a:r>
            <a:r>
              <a:rPr lang="en-US" dirty="0" err="1" smtClean="0"/>
              <a:t>Kymlicka’s</a:t>
            </a:r>
            <a:r>
              <a:rPr lang="en-US" dirty="0" smtClean="0"/>
              <a:t> scheme the purpose of minority rights is to secure access for minority groups to their own societal culture.</a:t>
            </a:r>
          </a:p>
          <a:p>
            <a:r>
              <a:rPr lang="en-US" dirty="0" smtClean="0"/>
              <a:t>However, immigrants, in voluntarily leaving their country of origin, have ‘waived’ the right to their own culture according to </a:t>
            </a:r>
            <a:r>
              <a:rPr lang="en-US" dirty="0" err="1" smtClean="0"/>
              <a:t>Kymlicka</a:t>
            </a:r>
            <a:r>
              <a:rPr lang="en-US" dirty="0" smtClean="0"/>
              <a:t> (</a:t>
            </a:r>
            <a:r>
              <a:rPr lang="en-US" dirty="0" err="1" smtClean="0"/>
              <a:t>Kymlicka</a:t>
            </a:r>
            <a:r>
              <a:rPr lang="en-US" dirty="0" smtClean="0"/>
              <a:t>, 1995: 96).</a:t>
            </a:r>
          </a:p>
          <a:p>
            <a:r>
              <a:rPr lang="en-US" dirty="0" smtClean="0"/>
              <a:t>Accordingly, the thrust of ‘</a:t>
            </a:r>
            <a:r>
              <a:rPr lang="en-US" dirty="0" err="1" smtClean="0"/>
              <a:t>polyethnic</a:t>
            </a:r>
            <a:r>
              <a:rPr lang="en-US" dirty="0" smtClean="0"/>
              <a:t> rights’ is integration into the majority culture.</a:t>
            </a:r>
          </a:p>
          <a:p>
            <a:r>
              <a:rPr lang="en-US" dirty="0" err="1" smtClean="0"/>
              <a:t>Kymlicka’s</a:t>
            </a:r>
            <a:r>
              <a:rPr lang="en-US" dirty="0" smtClean="0"/>
              <a:t> low-key stance on immigrant rights is realistic on two counts:</a:t>
            </a:r>
          </a:p>
          <a:p>
            <a:pPr marL="571500" indent="-571500">
              <a:buFont typeface="+mj-lt"/>
              <a:buAutoNum type="romanLcPeriod"/>
            </a:pPr>
            <a:r>
              <a:rPr lang="en-US" dirty="0" smtClean="0"/>
              <a:t>No state would continue admitting immigrants if they  arrive with the right to create their homelands; and</a:t>
            </a:r>
          </a:p>
          <a:p>
            <a:pPr marL="571500" indent="-571500">
              <a:buFont typeface="+mj-lt"/>
              <a:buAutoNum type="romanLcPeriod"/>
            </a:pPr>
            <a:r>
              <a:rPr lang="en-US" dirty="0" smtClean="0"/>
              <a:t>Immigrant groups are usually ‘too small and dispersed’ to form viable societal cultures.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Evaluation of </a:t>
            </a:r>
            <a:r>
              <a:rPr lang="en-US" dirty="0" err="1" smtClean="0"/>
              <a:t>Kymlicka’s</a:t>
            </a:r>
            <a:r>
              <a:rPr lang="en-US" dirty="0" smtClean="0"/>
              <a:t> Multicultural Citizenship</a:t>
            </a:r>
            <a:endParaRPr lang="en-US" dirty="0"/>
          </a:p>
        </p:txBody>
      </p:sp>
      <p:sp>
        <p:nvSpPr>
          <p:cNvPr id="3" name="Content Placeholder 2"/>
          <p:cNvSpPr>
            <a:spLocks noGrp="1"/>
          </p:cNvSpPr>
          <p:nvPr>
            <p:ph idx="1"/>
          </p:nvPr>
        </p:nvSpPr>
        <p:spPr>
          <a:xfrm>
            <a:off x="228600" y="1524000"/>
            <a:ext cx="8610600" cy="5334000"/>
          </a:xfrm>
        </p:spPr>
        <p:txBody>
          <a:bodyPr>
            <a:normAutofit fontScale="85000" lnSpcReduction="20000"/>
          </a:bodyPr>
          <a:lstStyle/>
          <a:p>
            <a:r>
              <a:rPr lang="en-US" dirty="0" smtClean="0"/>
              <a:t>However, this realism can be turned against the theory itself. If immigrants have ‘waived’ the right to their societal culture, there is no ground within this theory to endow them with any special ‘right’ at all.</a:t>
            </a:r>
          </a:p>
          <a:p>
            <a:r>
              <a:rPr lang="en-US" dirty="0" smtClean="0"/>
              <a:t>To call those immigrant integration policies of states that are more </a:t>
            </a:r>
            <a:r>
              <a:rPr lang="en-US" dirty="0" err="1" smtClean="0"/>
              <a:t>contigent</a:t>
            </a:r>
            <a:r>
              <a:rPr lang="en-US" dirty="0" smtClean="0"/>
              <a:t> and public order-oriented than rights-based an instance of ‘multicultural citizenship’ seems to be overstated, even misleading.</a:t>
            </a:r>
          </a:p>
          <a:p>
            <a:r>
              <a:rPr lang="en-US" dirty="0" smtClean="0"/>
              <a:t>Most critics of </a:t>
            </a:r>
            <a:r>
              <a:rPr lang="en-US" dirty="0" err="1" smtClean="0"/>
              <a:t>Kymlicka’s</a:t>
            </a:r>
            <a:r>
              <a:rPr lang="en-US" dirty="0" smtClean="0"/>
              <a:t> theory of multicultural citizenship have zeroed in on its key concept of societal culture (e.g. </a:t>
            </a:r>
            <a:r>
              <a:rPr lang="en-US" dirty="0" err="1" smtClean="0"/>
              <a:t>Benhabib</a:t>
            </a:r>
            <a:r>
              <a:rPr lang="en-US" dirty="0" smtClean="0"/>
              <a:t>, 1999: 53-6).</a:t>
            </a:r>
          </a:p>
          <a:p>
            <a:r>
              <a:rPr lang="en-US" dirty="0" smtClean="0"/>
              <a:t>Joseph </a:t>
            </a:r>
            <a:r>
              <a:rPr lang="en-US" dirty="0" err="1" smtClean="0"/>
              <a:t>Carens</a:t>
            </a:r>
            <a:r>
              <a:rPr lang="en-US" dirty="0" smtClean="0"/>
              <a:t> rightly detects in its monolithic contours the ‘old logic of the nation-state’ (2000: 66), making it ‘much better suited to a </a:t>
            </a:r>
            <a:r>
              <a:rPr lang="en-US" dirty="0" err="1" smtClean="0"/>
              <a:t>monocultural</a:t>
            </a:r>
            <a:r>
              <a:rPr lang="en-US" dirty="0" smtClean="0"/>
              <a:t> conception of citizenship than to a multicultural one.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Kymlicka’s</a:t>
            </a:r>
            <a:r>
              <a:rPr lang="en-US" dirty="0" smtClean="0"/>
              <a:t> Liberal Justification of Minority Rights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Kymlicka</a:t>
            </a:r>
            <a:r>
              <a:rPr lang="en-US" dirty="0" smtClean="0"/>
              <a:t> argues that the unusual powers and rights that the national minorities in Canada and the United States are provided with are not contrary to liberal theories of justice.</a:t>
            </a:r>
          </a:p>
          <a:p>
            <a:r>
              <a:rPr lang="en-US" dirty="0" smtClean="0"/>
              <a:t>These rights are self-government rights which permit aboriginal communities to restrict the mobility, property and voting rights of non-aboriginal people. </a:t>
            </a:r>
            <a:r>
              <a:rPr lang="en-US" dirty="0" err="1" smtClean="0"/>
              <a:t>Kymlicka’s</a:t>
            </a:r>
            <a:r>
              <a:rPr lang="en-US" dirty="0" smtClean="0"/>
              <a:t> liberal </a:t>
            </a:r>
            <a:r>
              <a:rPr lang="en-US" dirty="0" err="1" smtClean="0"/>
              <a:t>defence</a:t>
            </a:r>
            <a:r>
              <a:rPr lang="en-US" dirty="0" smtClean="0"/>
              <a:t> of these self-government rights is developed in two stages.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1577</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Kymclicka’s Multicultural Citizenship: A Distinctive contribution</vt:lpstr>
      <vt:lpstr>Kymlicka’s Key Concept: Societal Culture</vt:lpstr>
      <vt:lpstr>National Minorities and Immigrants</vt:lpstr>
      <vt:lpstr>National Minorities…(Cont.)</vt:lpstr>
      <vt:lpstr>Self-government rights: A Threat to the Integrative Function</vt:lpstr>
      <vt:lpstr>Polyethnic Rights of Immigrants in Kymlicka’s Scheme</vt:lpstr>
      <vt:lpstr>Polyethnic Rights of Immigrants (Contd.)</vt:lpstr>
      <vt:lpstr>Critical Evaluation of Kymlicka’s Multicultural Citizenship</vt:lpstr>
      <vt:lpstr>Kymlicka’s Liberal Justification of Minority Rights</vt:lpstr>
      <vt:lpstr>Kymlicka’s Liberal Defence---(Contd.)</vt:lpstr>
      <vt:lpstr>Kymlicka’s Liberal Defence---(Contd.)</vt:lpstr>
      <vt:lpstr>Kymlicka’s Liberal Defence---(Contd.)</vt:lpstr>
      <vt:lpstr>Kymlicka’s Liberal Defence of Refugees’ Being Treated as Immigrants</vt:lpstr>
      <vt:lpstr>Kymlicka’s Answer to Self-government Rights Being a Threat to Social Unity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Kymclicka’s Multicultural Citizenship: A Distinctive contribution</dc:title>
  <dc:creator>Superman</dc:creator>
  <cp:lastModifiedBy>Superman</cp:lastModifiedBy>
  <cp:revision>108</cp:revision>
  <dcterms:created xsi:type="dcterms:W3CDTF">2006-08-16T00:00:00Z</dcterms:created>
  <dcterms:modified xsi:type="dcterms:W3CDTF">2021-09-15T20:58:23Z</dcterms:modified>
</cp:coreProperties>
</file>