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GATT to WTO</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GATT </a:t>
            </a:r>
            <a:r>
              <a:rPr lang="en-US" dirty="0" smtClean="0"/>
              <a:t>was an international organization, </a:t>
            </a:r>
            <a:r>
              <a:rPr lang="en-US" b="1" dirty="0" smtClean="0"/>
              <a:t>created in 1947</a:t>
            </a:r>
            <a:r>
              <a:rPr lang="en-US" dirty="0" smtClean="0"/>
              <a:t> with its headquarter in Geneva. Its motive was to </a:t>
            </a:r>
            <a:r>
              <a:rPr lang="en-US" b="1" dirty="0" smtClean="0"/>
              <a:t>promote free trade through multilateral trade negotiations.</a:t>
            </a:r>
          </a:p>
          <a:p>
            <a:r>
              <a:rPr lang="en-US" b="1" dirty="0" smtClean="0"/>
              <a:t>Three important principles</a:t>
            </a:r>
            <a:r>
              <a:rPr lang="en-US" dirty="0" smtClean="0"/>
              <a:t> were:</a:t>
            </a:r>
          </a:p>
          <a:p>
            <a:pPr marL="571500" indent="-571500">
              <a:buFont typeface="+mj-lt"/>
              <a:buAutoNum type="romanLcPeriod"/>
            </a:pPr>
            <a:r>
              <a:rPr lang="en-US" b="1" dirty="0" smtClean="0"/>
              <a:t>Non-discrimination:</a:t>
            </a:r>
            <a:r>
              <a:rPr lang="en-US" dirty="0" smtClean="0"/>
              <a:t> It meant Most-</a:t>
            </a:r>
            <a:r>
              <a:rPr lang="en-US" dirty="0" err="1" smtClean="0"/>
              <a:t>favoured</a:t>
            </a:r>
            <a:r>
              <a:rPr lang="en-US" dirty="0" smtClean="0"/>
              <a:t> –nation principle;</a:t>
            </a:r>
          </a:p>
          <a:p>
            <a:pPr marL="571500" indent="-571500">
              <a:buFont typeface="+mj-lt"/>
              <a:buAutoNum type="romanLcPeriod"/>
            </a:pPr>
            <a:r>
              <a:rPr lang="en-US" b="1" dirty="0" smtClean="0"/>
              <a:t>Elimination of Non-tariff barriers,</a:t>
            </a:r>
            <a:r>
              <a:rPr lang="en-US" dirty="0" smtClean="0"/>
              <a:t> except for </a:t>
            </a:r>
            <a:r>
              <a:rPr lang="en-US" dirty="0" err="1" smtClean="0"/>
              <a:t>agri</a:t>
            </a:r>
            <a:r>
              <a:rPr lang="en-US" dirty="0" smtClean="0"/>
              <a:t>-products and for nations in balance of payments difficulties; and</a:t>
            </a:r>
          </a:p>
          <a:p>
            <a:pPr marL="571500" indent="-571500">
              <a:buFont typeface="+mj-lt"/>
              <a:buAutoNum type="romanLcPeriod"/>
            </a:pPr>
            <a:r>
              <a:rPr lang="en-US" b="1" dirty="0" smtClean="0"/>
              <a:t>Consultation among member nations</a:t>
            </a:r>
            <a:r>
              <a:rPr lang="en-US" dirty="0" smtClean="0"/>
              <a:t> in solving trade disputes.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Transparency is </a:t>
            </a:r>
            <a:r>
              <a:rPr lang="en-US" b="1" dirty="0" smtClean="0"/>
              <a:t>a legal obligation by which the member countries are required to publish their trade regulations, to establish and maintain institutions </a:t>
            </a:r>
            <a:r>
              <a:rPr lang="en-US" dirty="0" smtClean="0"/>
              <a:t>allowing for the review of administrative decisions affecting trade, to </a:t>
            </a:r>
            <a:r>
              <a:rPr lang="en-US" b="1" dirty="0" smtClean="0"/>
              <a:t>respond to requests for information by other members, and to notify changes in trade policies to the WTO.</a:t>
            </a:r>
          </a:p>
          <a:p>
            <a:r>
              <a:rPr lang="en-US" dirty="0" smtClean="0"/>
              <a:t>These internal transparency requirements are </a:t>
            </a:r>
            <a:r>
              <a:rPr lang="en-US" b="1" dirty="0" smtClean="0"/>
              <a:t>supplemented by multilateral surveillance of trade policies by WTO members,</a:t>
            </a:r>
            <a:r>
              <a:rPr lang="en-US" dirty="0" smtClean="0"/>
              <a:t> facilitated by </a:t>
            </a:r>
            <a:r>
              <a:rPr lang="en-US" b="1" dirty="0" smtClean="0"/>
              <a:t>periodic country-specific reports prepared by the WTO.</a:t>
            </a:r>
          </a:p>
          <a:p>
            <a:r>
              <a:rPr lang="en-US" dirty="0" smtClean="0"/>
              <a:t>Apart from </a:t>
            </a:r>
            <a:r>
              <a:rPr lang="en-US" b="1" dirty="0" smtClean="0"/>
              <a:t>reducing uncertainty with regard to prevailing policy stance it also reduces the pressure on dispute settlement system and also ensures legitimacy of the system.</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Valves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Safety Valves: One of the principles embedded in the WTO is that, </a:t>
            </a:r>
            <a:r>
              <a:rPr lang="en-US" b="1" dirty="0" smtClean="0"/>
              <a:t>in specific circumstances, governments should be allowed to restrict trade. </a:t>
            </a:r>
            <a:r>
              <a:rPr lang="en-US" dirty="0" smtClean="0"/>
              <a:t>There are </a:t>
            </a:r>
            <a:r>
              <a:rPr lang="en-US" b="1" dirty="0" smtClean="0"/>
              <a:t>three types of provisions</a:t>
            </a:r>
            <a:r>
              <a:rPr lang="en-US" dirty="0" smtClean="0"/>
              <a:t> in this regard:</a:t>
            </a:r>
          </a:p>
          <a:p>
            <a:pPr marL="571500" indent="-571500">
              <a:buFont typeface="+mj-lt"/>
              <a:buAutoNum type="romanLcPeriod"/>
            </a:pPr>
            <a:r>
              <a:rPr lang="en-US" dirty="0" smtClean="0"/>
              <a:t>Articles </a:t>
            </a:r>
            <a:r>
              <a:rPr lang="en-US" b="1" dirty="0" smtClean="0"/>
              <a:t>allowing for the use of trade measures to attain noneconomic objectives-protection of public health, national security, or safeguarding local industries </a:t>
            </a:r>
            <a:r>
              <a:rPr lang="en-US" dirty="0" smtClean="0"/>
              <a:t>seriously injured by competition;</a:t>
            </a:r>
          </a:p>
          <a:p>
            <a:pPr marL="571500" indent="-571500">
              <a:buFont typeface="+mj-lt"/>
              <a:buAutoNum type="romanLcPeriod"/>
            </a:pPr>
            <a:r>
              <a:rPr lang="en-US" dirty="0" smtClean="0"/>
              <a:t>Articles aimed at </a:t>
            </a:r>
            <a:r>
              <a:rPr lang="en-US" b="1" dirty="0" smtClean="0"/>
              <a:t>ensuring ‘free competition’ to counter subsidies by foreign countries and dumping;</a:t>
            </a:r>
            <a:r>
              <a:rPr lang="en-US" dirty="0" smtClean="0"/>
              <a:t> and</a:t>
            </a:r>
          </a:p>
          <a:p>
            <a:pPr marL="571500" indent="-571500">
              <a:buFont typeface="+mj-lt"/>
              <a:buAutoNum type="romanLcPeriod"/>
            </a:pPr>
            <a:r>
              <a:rPr lang="en-US" dirty="0" smtClean="0"/>
              <a:t>Provisions </a:t>
            </a:r>
            <a:r>
              <a:rPr lang="en-US" b="1" dirty="0" smtClean="0"/>
              <a:t>permitting intervention in trade for economic reasons-serious balance of payments difficulties or supporting infant industries.</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of the WTO</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system helps </a:t>
            </a:r>
            <a:r>
              <a:rPr lang="en-US" b="1" dirty="0" smtClean="0"/>
              <a:t>promote peace;</a:t>
            </a:r>
          </a:p>
          <a:p>
            <a:r>
              <a:rPr lang="en-US" b="1" dirty="0" smtClean="0"/>
              <a:t>Disputes are handled constructively;</a:t>
            </a:r>
            <a:r>
              <a:rPr lang="en-US" dirty="0" smtClean="0"/>
              <a:t> </a:t>
            </a:r>
          </a:p>
          <a:p>
            <a:r>
              <a:rPr lang="en-US" b="1" dirty="0" smtClean="0"/>
              <a:t>Rules make life easier for all</a:t>
            </a:r>
            <a:r>
              <a:rPr lang="en-US" dirty="0" smtClean="0"/>
              <a:t>;</a:t>
            </a:r>
          </a:p>
          <a:p>
            <a:r>
              <a:rPr lang="en-US" dirty="0" smtClean="0"/>
              <a:t>Free trade </a:t>
            </a:r>
            <a:r>
              <a:rPr lang="en-US" b="1" dirty="0" smtClean="0"/>
              <a:t>cuts cost of living;</a:t>
            </a:r>
          </a:p>
          <a:p>
            <a:r>
              <a:rPr lang="en-US" dirty="0" smtClean="0"/>
              <a:t>Consumers have </a:t>
            </a:r>
            <a:r>
              <a:rPr lang="en-US" b="1" dirty="0" smtClean="0"/>
              <a:t>more choice of products and qualities;</a:t>
            </a:r>
            <a:r>
              <a:rPr lang="en-US" dirty="0" smtClean="0"/>
              <a:t> </a:t>
            </a:r>
          </a:p>
          <a:p>
            <a:r>
              <a:rPr lang="en-US" dirty="0" smtClean="0"/>
              <a:t>Trade </a:t>
            </a:r>
            <a:r>
              <a:rPr lang="en-US" b="1" dirty="0" smtClean="0"/>
              <a:t>raises incomes</a:t>
            </a:r>
            <a:r>
              <a:rPr lang="en-US" dirty="0" smtClean="0"/>
              <a:t>; </a:t>
            </a:r>
          </a:p>
          <a:p>
            <a:r>
              <a:rPr lang="en-US" dirty="0" smtClean="0"/>
              <a:t>Trade </a:t>
            </a:r>
            <a:r>
              <a:rPr lang="en-US" b="1" dirty="0" smtClean="0"/>
              <a:t>stimulates growth</a:t>
            </a:r>
            <a:r>
              <a:rPr lang="en-US" dirty="0" smtClean="0"/>
              <a:t>; </a:t>
            </a:r>
          </a:p>
          <a:p>
            <a:r>
              <a:rPr lang="en-US" b="1" dirty="0" smtClean="0"/>
              <a:t>Governments are shielded from lobbying</a:t>
            </a:r>
            <a:r>
              <a:rPr lang="en-US" dirty="0" smtClean="0"/>
              <a:t>;</a:t>
            </a:r>
          </a:p>
          <a:p>
            <a:r>
              <a:rPr lang="en-US" dirty="0" smtClean="0"/>
              <a:t>The system </a:t>
            </a:r>
            <a:r>
              <a:rPr lang="en-US" b="1" dirty="0" smtClean="0"/>
              <a:t>encourages good government</a:t>
            </a:r>
            <a:r>
              <a:rPr lang="en-US" dirty="0" smtClean="0"/>
              <a:t>; and</a:t>
            </a:r>
          </a:p>
          <a:p>
            <a:r>
              <a:rPr lang="en-US" dirty="0" smtClean="0"/>
              <a:t>The </a:t>
            </a:r>
            <a:r>
              <a:rPr lang="en-US" b="1" dirty="0" smtClean="0"/>
              <a:t>qualitative and quantitative participation of developing countries in WTO negotiations has risen dramatically.</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WTO and Developing Countries</a:t>
            </a:r>
            <a:endParaRPr lang="en-US" dirty="0"/>
          </a:p>
        </p:txBody>
      </p:sp>
      <p:sp>
        <p:nvSpPr>
          <p:cNvPr id="3" name="Content Placeholder 2"/>
          <p:cNvSpPr>
            <a:spLocks noGrp="1"/>
          </p:cNvSpPr>
          <p:nvPr>
            <p:ph idx="1"/>
          </p:nvPr>
        </p:nvSpPr>
        <p:spPr>
          <a:xfrm>
            <a:off x="228600" y="1219200"/>
            <a:ext cx="8610600" cy="5638800"/>
          </a:xfrm>
        </p:spPr>
        <p:txBody>
          <a:bodyPr>
            <a:normAutofit fontScale="85000" lnSpcReduction="10000"/>
          </a:bodyPr>
          <a:lstStyle/>
          <a:p>
            <a:r>
              <a:rPr lang="en-US" dirty="0" smtClean="0"/>
              <a:t>In recent decades, </a:t>
            </a:r>
            <a:r>
              <a:rPr lang="en-US" b="1" dirty="0" smtClean="0"/>
              <a:t>developing countries have dramatically increased their economic power, participation in international trade and engagement in the institutions that govern the multilateral trading system.</a:t>
            </a:r>
          </a:p>
          <a:p>
            <a:r>
              <a:rPr lang="en-US" dirty="0" smtClean="0"/>
              <a:t>Among the members of WTO </a:t>
            </a:r>
            <a:r>
              <a:rPr lang="en-US" b="1" dirty="0" smtClean="0"/>
              <a:t>over one-third are developing countries, of which roughly half are classified by the UNCTAD as being Least Developed Countries.</a:t>
            </a:r>
          </a:p>
          <a:p>
            <a:r>
              <a:rPr lang="en-US" dirty="0" smtClean="0"/>
              <a:t>These numbers imply that </a:t>
            </a:r>
            <a:r>
              <a:rPr lang="en-US" b="1" dirty="0" smtClean="0"/>
              <a:t>whenever broad consensus or unanimity is required,</a:t>
            </a:r>
            <a:r>
              <a:rPr lang="en-US" dirty="0" smtClean="0"/>
              <a:t> </a:t>
            </a:r>
            <a:r>
              <a:rPr lang="en-US" b="1" dirty="0" smtClean="0"/>
              <a:t>developing countries have the ability to influence proceedings at the WTO.</a:t>
            </a:r>
            <a:r>
              <a:rPr lang="en-US" dirty="0" smtClean="0"/>
              <a:t> Of course, in </a:t>
            </a:r>
            <a:r>
              <a:rPr lang="en-US" b="1" dirty="0" smtClean="0"/>
              <a:t>most matters economic size trumps country numbers</a:t>
            </a:r>
            <a:r>
              <a:rPr lang="en-US" dirty="0" smtClean="0"/>
              <a:t>.</a:t>
            </a:r>
          </a:p>
          <a:p>
            <a:r>
              <a:rPr lang="en-US" dirty="0" smtClean="0"/>
              <a:t>But in this regard too, </a:t>
            </a:r>
            <a:r>
              <a:rPr lang="en-US" b="1" dirty="0" smtClean="0"/>
              <a:t>developing countries</a:t>
            </a:r>
            <a:r>
              <a:rPr lang="en-US" dirty="0" smtClean="0"/>
              <a:t> have become </a:t>
            </a:r>
            <a:r>
              <a:rPr lang="en-US" b="1" dirty="0" smtClean="0"/>
              <a:t>increasingly influential</a:t>
            </a:r>
            <a:r>
              <a:rPr lang="en-US" dirty="0" smtClean="0"/>
              <a:t> at the WTO.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WTO and Developing…(contd.)</a:t>
            </a:r>
            <a:endParaRPr lang="en-US" dirty="0"/>
          </a:p>
        </p:txBody>
      </p:sp>
      <p:sp>
        <p:nvSpPr>
          <p:cNvPr id="3" name="Content Placeholder 2"/>
          <p:cNvSpPr>
            <a:spLocks noGrp="1"/>
          </p:cNvSpPr>
          <p:nvPr>
            <p:ph idx="1"/>
          </p:nvPr>
        </p:nvSpPr>
        <p:spPr>
          <a:xfrm>
            <a:off x="457200" y="1219200"/>
            <a:ext cx="8229600" cy="5638800"/>
          </a:xfrm>
        </p:spPr>
        <p:txBody>
          <a:bodyPr>
            <a:normAutofit fontScale="85000" lnSpcReduction="20000"/>
          </a:bodyPr>
          <a:lstStyle/>
          <a:p>
            <a:r>
              <a:rPr lang="en-US" dirty="0" smtClean="0"/>
              <a:t>The recent emergence of </a:t>
            </a:r>
            <a:r>
              <a:rPr lang="en-US" b="1" dirty="0" smtClean="0"/>
              <a:t>China, Brazil, and India</a:t>
            </a:r>
            <a:r>
              <a:rPr lang="en-US" dirty="0" smtClean="0"/>
              <a:t> is an important development in this regard. During 2009, all three countries ranked </a:t>
            </a:r>
            <a:r>
              <a:rPr lang="en-US" b="1" dirty="0" smtClean="0"/>
              <a:t>in the top ten in terms of their gross domestic product,</a:t>
            </a:r>
            <a:r>
              <a:rPr lang="en-US" dirty="0" smtClean="0"/>
              <a:t> with China having the third largest economy in the world (after the EU and the USA) and </a:t>
            </a:r>
            <a:r>
              <a:rPr lang="en-US" b="1" dirty="0" smtClean="0"/>
              <a:t>India the fifth largest.</a:t>
            </a:r>
          </a:p>
          <a:p>
            <a:r>
              <a:rPr lang="en-US" dirty="0" smtClean="0"/>
              <a:t>The </a:t>
            </a:r>
            <a:r>
              <a:rPr lang="en-US" b="1" dirty="0" smtClean="0"/>
              <a:t>combined economic clout of developing countries at the WTO is now sizeable and increasing fast.</a:t>
            </a:r>
            <a:r>
              <a:rPr lang="en-US" dirty="0" smtClean="0"/>
              <a:t> These developments will undoubtedly affect the pace and the nature of future WTO negotiations. </a:t>
            </a:r>
          </a:p>
          <a:p>
            <a:r>
              <a:rPr lang="en-US" dirty="0" smtClean="0"/>
              <a:t>Their</a:t>
            </a:r>
            <a:r>
              <a:rPr lang="en-US" b="1" dirty="0" smtClean="0"/>
              <a:t> bargaining power has increased considerably </a:t>
            </a:r>
            <a:r>
              <a:rPr lang="en-US" dirty="0" smtClean="0"/>
              <a:t>due to </a:t>
            </a:r>
            <a:r>
              <a:rPr lang="en-US" b="1" dirty="0" smtClean="0"/>
              <a:t>formation of bargaining coalitions.</a:t>
            </a:r>
          </a:p>
          <a:p>
            <a:r>
              <a:rPr lang="en-US" dirty="0" smtClean="0"/>
              <a:t>Throughout the history of GATT and WTO developing countries were candidates for </a:t>
            </a:r>
            <a:r>
              <a:rPr lang="en-US" b="1" dirty="0" smtClean="0"/>
              <a:t>Special and Differential Treatment (STD) </a:t>
            </a:r>
            <a:r>
              <a:rPr lang="en-US" dirty="0" smtClean="0"/>
              <a:t>in the multilateral trading system due to their unique economic challenges.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Weaknesses of WTO/DSP Mechanism</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r>
              <a:rPr lang="en-US" dirty="0" smtClean="0"/>
              <a:t>Only </a:t>
            </a:r>
            <a:r>
              <a:rPr lang="en-US" b="1" dirty="0" smtClean="0"/>
              <a:t>governments have a legal status</a:t>
            </a:r>
            <a:r>
              <a:rPr lang="en-US" dirty="0" smtClean="0"/>
              <a:t> in the WTO. Thus, at time, </a:t>
            </a:r>
            <a:r>
              <a:rPr lang="en-US" b="1" dirty="0" smtClean="0"/>
              <a:t>some of the important issues may not be taken up.</a:t>
            </a:r>
          </a:p>
          <a:p>
            <a:r>
              <a:rPr lang="en-US" dirty="0" smtClean="0"/>
              <a:t>Even though the number of developing countries using the DS mechanism has increased, </a:t>
            </a:r>
            <a:r>
              <a:rPr lang="en-US" b="1" dirty="0" smtClean="0"/>
              <a:t>litigation remains an expensive and technical business </a:t>
            </a:r>
            <a:r>
              <a:rPr lang="en-US" dirty="0" smtClean="0"/>
              <a:t>that many weaker countries are ill-equipped to take on.</a:t>
            </a:r>
          </a:p>
          <a:p>
            <a:r>
              <a:rPr lang="en-US" dirty="0" smtClean="0"/>
              <a:t>Though the WTO has fixed time limit for different steps of the DSP, yet </a:t>
            </a:r>
            <a:r>
              <a:rPr lang="en-US" b="1" dirty="0" smtClean="0"/>
              <a:t>the total time period is still very long </a:t>
            </a:r>
            <a:r>
              <a:rPr lang="en-US" dirty="0" smtClean="0"/>
              <a:t>and a huge damage may take place.</a:t>
            </a:r>
          </a:p>
          <a:p>
            <a:r>
              <a:rPr lang="en-US" dirty="0" smtClean="0"/>
              <a:t>Though the WTO has the judicial authority, but as far as </a:t>
            </a:r>
            <a:r>
              <a:rPr lang="en-US" b="1" dirty="0" smtClean="0"/>
              <a:t>punishment</a:t>
            </a:r>
            <a:r>
              <a:rPr lang="en-US" dirty="0" smtClean="0"/>
              <a:t> part is concerned the </a:t>
            </a:r>
            <a:r>
              <a:rPr lang="en-US" b="1" dirty="0" smtClean="0"/>
              <a:t>only instruments are national retaliation and international opprobrium. </a:t>
            </a:r>
            <a:r>
              <a:rPr lang="en-US" dirty="0" smtClean="0"/>
              <a:t>If the infringing country has a strong national interest then even the latter is generally not very effective.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 of WTO…(contd.)</a:t>
            </a:r>
            <a:endParaRPr lang="en-US" dirty="0"/>
          </a:p>
        </p:txBody>
      </p:sp>
      <p:sp>
        <p:nvSpPr>
          <p:cNvPr id="3" name="Content Placeholder 2"/>
          <p:cNvSpPr>
            <a:spLocks noGrp="1"/>
          </p:cNvSpPr>
          <p:nvPr>
            <p:ph idx="1"/>
          </p:nvPr>
        </p:nvSpPr>
        <p:spPr>
          <a:xfrm>
            <a:off x="152400" y="1219200"/>
            <a:ext cx="8763000" cy="5638800"/>
          </a:xfrm>
        </p:spPr>
        <p:txBody>
          <a:bodyPr>
            <a:normAutofit fontScale="85000" lnSpcReduction="20000"/>
          </a:bodyPr>
          <a:lstStyle/>
          <a:p>
            <a:r>
              <a:rPr lang="en-US" dirty="0" smtClean="0"/>
              <a:t>When there is </a:t>
            </a:r>
            <a:r>
              <a:rPr lang="en-US" b="1" dirty="0" smtClean="0"/>
              <a:t>national retaliation, it is the local importers who have to bear the burnt</a:t>
            </a:r>
            <a:r>
              <a:rPr lang="en-US" dirty="0" smtClean="0"/>
              <a:t>. The </a:t>
            </a:r>
            <a:r>
              <a:rPr lang="en-US" b="1" dirty="0" smtClean="0"/>
              <a:t>interests of customers</a:t>
            </a:r>
            <a:r>
              <a:rPr lang="en-US" dirty="0" smtClean="0"/>
              <a:t> in the local market also get </a:t>
            </a:r>
            <a:r>
              <a:rPr lang="en-US" b="1" dirty="0" smtClean="0"/>
              <a:t>affected,</a:t>
            </a:r>
            <a:r>
              <a:rPr lang="en-US" dirty="0" smtClean="0"/>
              <a:t> but they have no voice.</a:t>
            </a:r>
          </a:p>
          <a:p>
            <a:r>
              <a:rPr lang="en-US" dirty="0" smtClean="0"/>
              <a:t>Trade retaliation is inherently </a:t>
            </a:r>
            <a:r>
              <a:rPr lang="en-US" b="1" dirty="0" smtClean="0"/>
              <a:t>trade distorting.</a:t>
            </a:r>
          </a:p>
          <a:p>
            <a:r>
              <a:rPr lang="en-US" dirty="0" smtClean="0"/>
              <a:t>The </a:t>
            </a:r>
            <a:r>
              <a:rPr lang="en-US" b="1" dirty="0" smtClean="0"/>
              <a:t>member countries are unequal in terms of size.</a:t>
            </a:r>
            <a:r>
              <a:rPr lang="en-US" dirty="0" smtClean="0"/>
              <a:t> This inequality </a:t>
            </a:r>
            <a:r>
              <a:rPr lang="en-US" b="1" dirty="0" smtClean="0"/>
              <a:t>silences a small country,</a:t>
            </a:r>
            <a:r>
              <a:rPr lang="en-US" dirty="0" smtClean="0"/>
              <a:t> as it has </a:t>
            </a:r>
            <a:r>
              <a:rPr lang="en-US" b="1" dirty="0" smtClean="0"/>
              <a:t>no power, either institutional</a:t>
            </a:r>
            <a:r>
              <a:rPr lang="en-US" dirty="0" smtClean="0"/>
              <a:t> (diplomacy, legal counseling, etc.) or </a:t>
            </a:r>
            <a:r>
              <a:rPr lang="en-US" b="1" dirty="0" smtClean="0"/>
              <a:t>retaliation</a:t>
            </a:r>
            <a:r>
              <a:rPr lang="en-US" dirty="0" smtClean="0"/>
              <a:t>, to protest the infringement done by a major country.</a:t>
            </a:r>
          </a:p>
          <a:p>
            <a:r>
              <a:rPr lang="en-US" dirty="0" smtClean="0"/>
              <a:t>WTO has </a:t>
            </a:r>
            <a:r>
              <a:rPr lang="en-US" b="1" dirty="0" smtClean="0"/>
              <a:t>failed</a:t>
            </a:r>
            <a:r>
              <a:rPr lang="en-US" dirty="0" smtClean="0"/>
              <a:t> in getting its members agree on certain issues </a:t>
            </a:r>
            <a:r>
              <a:rPr lang="en-US" b="1" dirty="0" smtClean="0"/>
              <a:t>like agricultural subsidies and services.</a:t>
            </a:r>
            <a:r>
              <a:rPr lang="en-US" dirty="0" smtClean="0"/>
              <a:t> </a:t>
            </a:r>
            <a:r>
              <a:rPr lang="en-US" b="1" dirty="0" smtClean="0"/>
              <a:t>Developmental aspect of trade is yet to be gripped</a:t>
            </a:r>
            <a:r>
              <a:rPr lang="en-US" dirty="0" smtClean="0"/>
              <a:t> by WTO. Doha Round has yet not been concluded. Developing and less developed countries are not satisfied with the </a:t>
            </a:r>
            <a:r>
              <a:rPr lang="en-US" b="1" dirty="0" smtClean="0"/>
              <a:t>protective regime of developed countries</a:t>
            </a:r>
            <a:r>
              <a:rPr lang="en-US" dirty="0" smtClean="0"/>
              <a:t>. The developed countries do not want to eliminate subsidies.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and Challenges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b="1" dirty="0" smtClean="0"/>
              <a:t>On paper, WTO is more democratic</a:t>
            </a:r>
            <a:r>
              <a:rPr lang="en-US" dirty="0" smtClean="0"/>
              <a:t> than the World Bank or IMF- but </a:t>
            </a:r>
            <a:r>
              <a:rPr lang="en-US" b="1" dirty="0" smtClean="0"/>
              <a:t>not quite in practice</a:t>
            </a:r>
            <a:r>
              <a:rPr lang="en-US" dirty="0" smtClean="0"/>
              <a:t>. There is an </a:t>
            </a:r>
            <a:r>
              <a:rPr lang="en-US" b="1" dirty="0" smtClean="0"/>
              <a:t>aristocracy, say US, EU, Japan, and Canada, the so called quad countries.</a:t>
            </a:r>
          </a:p>
          <a:p>
            <a:r>
              <a:rPr lang="en-US" dirty="0" smtClean="0"/>
              <a:t>The WTO </a:t>
            </a:r>
            <a:r>
              <a:rPr lang="en-US" b="1" dirty="0" smtClean="0"/>
              <a:t>lacks deliberative democracy in its negotiations</a:t>
            </a:r>
            <a:r>
              <a:rPr lang="en-US" dirty="0" smtClean="0"/>
              <a:t>. Deliberation requires a dialogue among equal subjects in an open, transparent and participatory way.</a:t>
            </a:r>
          </a:p>
          <a:p>
            <a:r>
              <a:rPr lang="en-US" b="1" dirty="0" smtClean="0"/>
              <a:t>Democratic deliberation </a:t>
            </a:r>
            <a:r>
              <a:rPr lang="en-US" dirty="0" smtClean="0"/>
              <a:t>is the exchange of information and arguments by advancing, supporting and criticizing different proposals and offering reasons for the positions taken. Deliberation is arguing and not bargaining.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and Challenges…(contd.)</a:t>
            </a:r>
            <a:endParaRPr lang="en-US" dirty="0"/>
          </a:p>
        </p:txBody>
      </p:sp>
      <p:sp>
        <p:nvSpPr>
          <p:cNvPr id="3" name="Content Placeholder 2"/>
          <p:cNvSpPr>
            <a:spLocks noGrp="1"/>
          </p:cNvSpPr>
          <p:nvPr>
            <p:ph idx="1"/>
          </p:nvPr>
        </p:nvSpPr>
        <p:spPr>
          <a:xfrm>
            <a:off x="304800" y="1219200"/>
            <a:ext cx="8534400" cy="5638800"/>
          </a:xfrm>
        </p:spPr>
        <p:txBody>
          <a:bodyPr>
            <a:normAutofit fontScale="85000" lnSpcReduction="20000"/>
          </a:bodyPr>
          <a:lstStyle/>
          <a:p>
            <a:r>
              <a:rPr lang="en-US" dirty="0" smtClean="0"/>
              <a:t>First, </a:t>
            </a:r>
            <a:r>
              <a:rPr lang="en-US" b="1" dirty="0" smtClean="0"/>
              <a:t>many of the third world countries lack the research and information base </a:t>
            </a:r>
            <a:r>
              <a:rPr lang="en-US" dirty="0" smtClean="0"/>
              <a:t>to effectively participate in the negotiation of the complex agreements.</a:t>
            </a:r>
          </a:p>
          <a:p>
            <a:r>
              <a:rPr lang="en-US" dirty="0" smtClean="0"/>
              <a:t>Second, the </a:t>
            </a:r>
            <a:r>
              <a:rPr lang="en-US" b="1" dirty="0" smtClean="0"/>
              <a:t>different agreements are essentially negotiated by a small club of countries</a:t>
            </a:r>
            <a:r>
              <a:rPr lang="en-US" dirty="0" smtClean="0"/>
              <a:t> and majority of countries come into picture only when this club arrives at some conclusions.</a:t>
            </a:r>
          </a:p>
          <a:p>
            <a:r>
              <a:rPr lang="en-US" dirty="0" smtClean="0"/>
              <a:t>Future negotiations will be more complicated because </a:t>
            </a:r>
            <a:r>
              <a:rPr lang="en-US" b="1" dirty="0" smtClean="0"/>
              <a:t>LDCs will have to be involved in earlier stages</a:t>
            </a:r>
            <a:r>
              <a:rPr lang="en-US" dirty="0" smtClean="0"/>
              <a:t> so that they can defend their interests better.</a:t>
            </a:r>
          </a:p>
          <a:p>
            <a:r>
              <a:rPr lang="en-US" dirty="0" smtClean="0"/>
              <a:t>Most </a:t>
            </a:r>
            <a:r>
              <a:rPr lang="en-US" b="1" dirty="0" smtClean="0"/>
              <a:t>powerful countries usually agree on their world- trade negotiating positions in advance. </a:t>
            </a:r>
            <a:r>
              <a:rPr lang="en-US" dirty="0" smtClean="0"/>
              <a:t>The US, the EU, Japan and Canada (Quad) first decide their joint position, then invite other OECD countries to join them, and only then present it to a handful of the larger developing countries.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and Challenges…(contd.)</a:t>
            </a:r>
            <a:endParaRPr lang="en-US" dirty="0"/>
          </a:p>
        </p:txBody>
      </p:sp>
      <p:sp>
        <p:nvSpPr>
          <p:cNvPr id="3" name="Content Placeholder 2"/>
          <p:cNvSpPr>
            <a:spLocks noGrp="1"/>
          </p:cNvSpPr>
          <p:nvPr>
            <p:ph idx="1"/>
          </p:nvPr>
        </p:nvSpPr>
        <p:spPr>
          <a:xfrm>
            <a:off x="228600" y="1295400"/>
            <a:ext cx="8686800" cy="5562600"/>
          </a:xfrm>
        </p:spPr>
        <p:txBody>
          <a:bodyPr>
            <a:normAutofit fontScale="77500" lnSpcReduction="20000"/>
          </a:bodyPr>
          <a:lstStyle/>
          <a:p>
            <a:r>
              <a:rPr lang="en-US" dirty="0" smtClean="0"/>
              <a:t>Many of the most important WTO negotiations have been in so-called </a:t>
            </a:r>
            <a:r>
              <a:rPr lang="en-US" b="1" dirty="0" smtClean="0"/>
              <a:t>Green Room discussions,</a:t>
            </a:r>
            <a:r>
              <a:rPr lang="en-US" dirty="0" smtClean="0"/>
              <a:t> which are </a:t>
            </a:r>
            <a:r>
              <a:rPr lang="en-US" b="1" dirty="0" smtClean="0"/>
              <a:t>restricted to twenty to thirty key negotiators.</a:t>
            </a:r>
          </a:p>
          <a:p>
            <a:r>
              <a:rPr lang="en-US" dirty="0" smtClean="0"/>
              <a:t>Third, the informal component of WTO decision-making has had an </a:t>
            </a:r>
            <a:r>
              <a:rPr lang="en-US" b="1" dirty="0" smtClean="0"/>
              <a:t>adverse impact on the coalitions of developing countries. </a:t>
            </a:r>
            <a:r>
              <a:rPr lang="en-US" dirty="0" smtClean="0"/>
              <a:t>And </a:t>
            </a:r>
            <a:r>
              <a:rPr lang="en-US" b="1" dirty="0" smtClean="0"/>
              <a:t>aid is often used as a lever to win over key Southern governments.</a:t>
            </a:r>
            <a:r>
              <a:rPr lang="en-US" dirty="0" smtClean="0"/>
              <a:t> Hence, the WTO has often been a </a:t>
            </a:r>
            <a:r>
              <a:rPr lang="en-US" b="1" dirty="0" smtClean="0"/>
              <a:t>divisive instrument,</a:t>
            </a:r>
            <a:r>
              <a:rPr lang="en-US" dirty="0" smtClean="0"/>
              <a:t> not well serving the interest of the South.</a:t>
            </a:r>
          </a:p>
          <a:p>
            <a:r>
              <a:rPr lang="en-US" dirty="0" smtClean="0"/>
              <a:t>Fourth, there is </a:t>
            </a:r>
            <a:r>
              <a:rPr lang="en-US" b="1" dirty="0" smtClean="0"/>
              <a:t>absence of staff parity </a:t>
            </a:r>
            <a:r>
              <a:rPr lang="en-US" dirty="0" smtClean="0"/>
              <a:t>from the developed and Third World countries, thus while seeking </a:t>
            </a:r>
            <a:r>
              <a:rPr lang="en-US" b="1" dirty="0" smtClean="0"/>
              <a:t>technical and other assistance from WTO, </a:t>
            </a:r>
            <a:r>
              <a:rPr lang="en-US" dirty="0" smtClean="0"/>
              <a:t>the general impression is that a </a:t>
            </a:r>
            <a:r>
              <a:rPr lang="en-US" b="1" dirty="0" smtClean="0"/>
              <a:t>particular line of ideology</a:t>
            </a:r>
            <a:r>
              <a:rPr lang="en-US" dirty="0" smtClean="0"/>
              <a:t> would prevail.</a:t>
            </a:r>
          </a:p>
          <a:p>
            <a:r>
              <a:rPr lang="en-US" dirty="0" smtClean="0"/>
              <a:t>Fifth, the </a:t>
            </a:r>
            <a:r>
              <a:rPr lang="en-US" b="1" dirty="0" smtClean="0"/>
              <a:t>developing countries fear the consequence of expressing their objections publicly,</a:t>
            </a:r>
            <a:r>
              <a:rPr lang="en-US" dirty="0" smtClean="0"/>
              <a:t> and hence choose the option of remaining silent.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GATT to WTO (contd.)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Until the </a:t>
            </a:r>
            <a:r>
              <a:rPr lang="en-US" b="1" dirty="0" smtClean="0"/>
              <a:t>Uruguay Round</a:t>
            </a:r>
            <a:r>
              <a:rPr lang="en-US" dirty="0" smtClean="0"/>
              <a:t>, however, no progress was made on agriculture or on textiles and clothing. The deal that finally allowed these sectors to be subjected to multilateral disciplines included the establishment of rules for trade in services and </a:t>
            </a:r>
            <a:r>
              <a:rPr lang="en-US" b="1" dirty="0" smtClean="0"/>
              <a:t>enforcement of intellectual property rights</a:t>
            </a:r>
            <a:r>
              <a:rPr lang="en-US" dirty="0" smtClean="0"/>
              <a:t> </a:t>
            </a:r>
            <a:r>
              <a:rPr lang="en-US" b="1" dirty="0" smtClean="0"/>
              <a:t>(IPRs)</a:t>
            </a:r>
            <a:r>
              <a:rPr lang="en-US" dirty="0" smtClean="0"/>
              <a:t>, as well as the </a:t>
            </a:r>
            <a:r>
              <a:rPr lang="en-US" b="1" dirty="0" smtClean="0"/>
              <a:t>creation of the WTO.</a:t>
            </a:r>
          </a:p>
          <a:p>
            <a:r>
              <a:rPr lang="en-US" b="1" dirty="0" smtClean="0"/>
              <a:t>WTO operates by consensus it is member-driven.</a:t>
            </a:r>
            <a:r>
              <a:rPr lang="en-US" dirty="0" smtClean="0"/>
              <a:t> The coverage of the </a:t>
            </a:r>
            <a:r>
              <a:rPr lang="en-US" b="1" dirty="0" smtClean="0"/>
              <a:t>WTO is much wider</a:t>
            </a:r>
            <a:r>
              <a:rPr lang="en-US" dirty="0" smtClean="0"/>
              <a:t>. A change of great importance is that in contrast to the GATT, </a:t>
            </a:r>
            <a:r>
              <a:rPr lang="en-US" b="1" dirty="0" smtClean="0"/>
              <a:t>the WTO agreement is a “single undertaking”-</a:t>
            </a:r>
            <a:r>
              <a:rPr lang="en-US" dirty="0" smtClean="0"/>
              <a:t> </a:t>
            </a:r>
            <a:r>
              <a:rPr lang="en-US" b="1" dirty="0" smtClean="0"/>
              <a:t>all its provisions apply to all members.</a:t>
            </a:r>
          </a:p>
          <a:p>
            <a:r>
              <a:rPr lang="en-US" dirty="0" smtClean="0"/>
              <a:t>Under the GATT </a:t>
            </a:r>
            <a:r>
              <a:rPr lang="en-US" b="1" dirty="0" smtClean="0"/>
              <a:t>there was great flexibility for countries to “opt out” of new disciplines,</a:t>
            </a:r>
            <a:r>
              <a:rPr lang="en-US" dirty="0" smtClean="0"/>
              <a:t> and in practice many developing countries did not sign specific agreements on issues such as customs valuation or subsidies.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and Challenges…(contd.)</a:t>
            </a:r>
            <a:endParaRPr lang="en-US" dirty="0"/>
          </a:p>
        </p:txBody>
      </p:sp>
      <p:sp>
        <p:nvSpPr>
          <p:cNvPr id="3" name="Content Placeholder 2"/>
          <p:cNvSpPr>
            <a:spLocks noGrp="1"/>
          </p:cNvSpPr>
          <p:nvPr>
            <p:ph idx="1"/>
          </p:nvPr>
        </p:nvSpPr>
        <p:spPr>
          <a:xfrm>
            <a:off x="228600" y="1219200"/>
            <a:ext cx="8610600" cy="5638800"/>
          </a:xfrm>
        </p:spPr>
        <p:txBody>
          <a:bodyPr>
            <a:normAutofit fontScale="85000" lnSpcReduction="20000"/>
          </a:bodyPr>
          <a:lstStyle/>
          <a:p>
            <a:r>
              <a:rPr lang="en-US" dirty="0" smtClean="0"/>
              <a:t>A variety of </a:t>
            </a:r>
            <a:r>
              <a:rPr lang="en-US" b="1" dirty="0" smtClean="0"/>
              <a:t>threats and pressures </a:t>
            </a:r>
            <a:r>
              <a:rPr lang="en-US" dirty="0" smtClean="0"/>
              <a:t>are used by powerful nations to ensure that their positions are accepted.</a:t>
            </a:r>
          </a:p>
          <a:p>
            <a:r>
              <a:rPr lang="en-US" dirty="0" smtClean="0"/>
              <a:t>Finally, the </a:t>
            </a:r>
            <a:r>
              <a:rPr lang="en-US" b="1" dirty="0" smtClean="0"/>
              <a:t>technique of “single undertaking” </a:t>
            </a:r>
            <a:r>
              <a:rPr lang="en-US" dirty="0" smtClean="0"/>
              <a:t>is used to ensure that Third World countries cannot opt out of agreements which are not in their national interests.</a:t>
            </a:r>
          </a:p>
          <a:p>
            <a:r>
              <a:rPr lang="en-US" dirty="0" smtClean="0"/>
              <a:t>Even though the WTO charter formally commits it to </a:t>
            </a:r>
            <a:r>
              <a:rPr lang="en-US" b="1" dirty="0" smtClean="0"/>
              <a:t>poverty alleviation </a:t>
            </a:r>
            <a:r>
              <a:rPr lang="en-US" dirty="0" smtClean="0"/>
              <a:t>it is </a:t>
            </a:r>
            <a:r>
              <a:rPr lang="en-US" b="1" dirty="0" smtClean="0"/>
              <a:t>not seen by anyone as a primary WTO objective. </a:t>
            </a:r>
            <a:r>
              <a:rPr lang="en-US" dirty="0" smtClean="0"/>
              <a:t>The WTO has so far </a:t>
            </a:r>
            <a:r>
              <a:rPr lang="en-US" b="1" dirty="0" smtClean="0"/>
              <a:t>failed to make world trade for the poor.</a:t>
            </a:r>
            <a:r>
              <a:rPr lang="en-US" dirty="0" smtClean="0"/>
              <a:t> There is </a:t>
            </a:r>
            <a:r>
              <a:rPr lang="en-US" b="1" dirty="0" smtClean="0"/>
              <a:t>no process of social audit</a:t>
            </a:r>
            <a:r>
              <a:rPr lang="en-US" dirty="0" smtClean="0"/>
              <a:t> in place to see if, inter alia, there is </a:t>
            </a:r>
            <a:r>
              <a:rPr lang="en-US" b="1" dirty="0" smtClean="0"/>
              <a:t>poverty alleviation, employment generation, and gender equality promoted through trade.</a:t>
            </a:r>
          </a:p>
          <a:p>
            <a:r>
              <a:rPr lang="en-US" dirty="0" smtClean="0"/>
              <a:t>The problem is that the WTO has not been able to avoid being used by the rich countries. Thus, the </a:t>
            </a:r>
            <a:r>
              <a:rPr lang="en-US" b="1" dirty="0" smtClean="0"/>
              <a:t>WTO has not helped to raise living standards of the poor but to retain the trade advantages of the richest countries.</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and Challenges…(contd.)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Developing countries have agreed to a “grand bargain” </a:t>
            </a:r>
            <a:r>
              <a:rPr lang="en-US" dirty="0" smtClean="0"/>
              <a:t>in which they </a:t>
            </a:r>
            <a:r>
              <a:rPr lang="en-US" b="1" dirty="0" smtClean="0"/>
              <a:t>lowered tariffs and agreed to respect patents in exchange of the abolition of rich-countries quotas on textiles and clothing, reduced agricultural protection, and abolition of “ voluntary export restraints.” </a:t>
            </a:r>
            <a:r>
              <a:rPr lang="en-US" dirty="0" smtClean="0"/>
              <a:t>Developing countries have done their bit, but </a:t>
            </a:r>
            <a:r>
              <a:rPr lang="en-US" b="1" dirty="0" smtClean="0"/>
              <a:t>rich countries have reneged.</a:t>
            </a:r>
          </a:p>
          <a:p>
            <a:r>
              <a:rPr lang="en-US" dirty="0" smtClean="0"/>
              <a:t>“The </a:t>
            </a:r>
            <a:r>
              <a:rPr lang="en-US" b="1" dirty="0" smtClean="0"/>
              <a:t>liberalism from above</a:t>
            </a:r>
            <a:r>
              <a:rPr lang="en-US" dirty="0" smtClean="0"/>
              <a:t>” manifest in the creation of an international institution to encourage, manage, and regulate. International trade has </a:t>
            </a:r>
            <a:r>
              <a:rPr lang="en-US" b="1" dirty="0" smtClean="0"/>
              <a:t>still to overcome the existence of “liberalism from below” </a:t>
            </a:r>
            <a:r>
              <a:rPr lang="en-US" dirty="0" smtClean="0"/>
              <a:t>in the form of sovereign states defending their perceived national interests through a range of </a:t>
            </a:r>
            <a:r>
              <a:rPr lang="en-US" b="1" dirty="0" smtClean="0"/>
              <a:t>explicit and implicit protectionist measures.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GATT to WTO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Also important were </a:t>
            </a:r>
            <a:r>
              <a:rPr lang="en-US" b="1" dirty="0" smtClean="0"/>
              <a:t>changes in the area of dispute settlement,</a:t>
            </a:r>
            <a:r>
              <a:rPr lang="en-US" dirty="0" smtClean="0"/>
              <a:t> which </a:t>
            </a:r>
            <a:r>
              <a:rPr lang="en-US" b="1" dirty="0" smtClean="0"/>
              <a:t>became much more “automatic” with the adoption of a “negative consensus” rule.</a:t>
            </a:r>
            <a:r>
              <a:rPr lang="en-US" dirty="0" smtClean="0"/>
              <a:t> </a:t>
            </a:r>
            <a:r>
              <a:rPr lang="en-US" b="1" dirty="0" smtClean="0"/>
              <a:t>All members must oppose the findings in a dispute settlement to block adoption </a:t>
            </a:r>
            <a:r>
              <a:rPr lang="en-US" dirty="0" smtClean="0"/>
              <a:t>of reports).</a:t>
            </a:r>
          </a:p>
          <a:p>
            <a:r>
              <a:rPr lang="en-US" dirty="0" smtClean="0"/>
              <a:t>Finally, </a:t>
            </a:r>
            <a:r>
              <a:rPr lang="en-US" b="1" dirty="0" smtClean="0"/>
              <a:t>the secretariat acquired much greater transparency</a:t>
            </a:r>
            <a:r>
              <a:rPr lang="en-US" dirty="0" smtClean="0"/>
              <a:t> </a:t>
            </a:r>
            <a:r>
              <a:rPr lang="en-US" b="1" dirty="0" smtClean="0"/>
              <a:t>and surveillance functions</a:t>
            </a:r>
            <a:r>
              <a:rPr lang="en-US" dirty="0" smtClean="0"/>
              <a:t> through the </a:t>
            </a:r>
            <a:r>
              <a:rPr lang="en-US" b="1" dirty="0" smtClean="0"/>
              <a:t>creation of the Trade Policy Review Mechanism.</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WTO</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a:t>
            </a:r>
            <a:r>
              <a:rPr lang="en-US" b="1" dirty="0" smtClean="0"/>
              <a:t>WTO was established in 1995 </a:t>
            </a:r>
            <a:r>
              <a:rPr lang="en-US" dirty="0" smtClean="0"/>
              <a:t>to </a:t>
            </a:r>
            <a:r>
              <a:rPr lang="en-US" b="1" dirty="0" smtClean="0"/>
              <a:t>administer the trade agreements</a:t>
            </a:r>
            <a:r>
              <a:rPr lang="en-US" dirty="0" smtClean="0"/>
              <a:t> negotiated by its members ( 144 countries by the end of 2001) in particular the General Agreement  on Tariffs and Trade (GATT). </a:t>
            </a:r>
          </a:p>
          <a:p>
            <a:r>
              <a:rPr lang="en-US" dirty="0" smtClean="0"/>
              <a:t>The </a:t>
            </a:r>
            <a:r>
              <a:rPr lang="en-US" b="1" dirty="0" smtClean="0"/>
              <a:t>WTO deals with the global rules of trade</a:t>
            </a:r>
            <a:r>
              <a:rPr lang="en-US" dirty="0" smtClean="0"/>
              <a:t> between nations. Its </a:t>
            </a:r>
            <a:r>
              <a:rPr lang="en-US" b="1" dirty="0" smtClean="0"/>
              <a:t>main function </a:t>
            </a:r>
            <a:r>
              <a:rPr lang="en-US" dirty="0" smtClean="0"/>
              <a:t>is to </a:t>
            </a:r>
            <a:r>
              <a:rPr lang="en-US" b="1" dirty="0" smtClean="0"/>
              <a:t>ensure that trade flows as smoothly, predictably and freely as possible.</a:t>
            </a:r>
            <a:r>
              <a:rPr lang="en-US" dirty="0" smtClean="0"/>
              <a:t> To attain this objective WTO engages in the </a:t>
            </a:r>
            <a:r>
              <a:rPr lang="en-US" b="1" dirty="0" smtClean="0"/>
              <a:t>following functions:</a:t>
            </a:r>
          </a:p>
          <a:p>
            <a:pPr marL="571500" indent="-571500">
              <a:buFont typeface="+mj-lt"/>
              <a:buAutoNum type="romanLcPeriod"/>
            </a:pPr>
            <a:r>
              <a:rPr lang="en-US" dirty="0" smtClean="0"/>
              <a:t>The WTO is a </a:t>
            </a:r>
            <a:r>
              <a:rPr lang="en-US" b="1" dirty="0" smtClean="0"/>
              <a:t>forum for international cooperation </a:t>
            </a:r>
            <a:r>
              <a:rPr lang="en-US" dirty="0" smtClean="0"/>
              <a:t>on </a:t>
            </a:r>
            <a:r>
              <a:rPr lang="en-US" b="1" dirty="0" smtClean="0"/>
              <a:t>trade-related policies-</a:t>
            </a:r>
            <a:r>
              <a:rPr lang="en-US" dirty="0" smtClean="0"/>
              <a:t>the </a:t>
            </a:r>
            <a:r>
              <a:rPr lang="en-US" b="1" dirty="0" smtClean="0"/>
              <a:t>creation of Codes of Conduct for member governments;</a:t>
            </a:r>
          </a:p>
          <a:p>
            <a:pPr marL="571500" indent="-571500">
              <a:buFont typeface="+mj-lt"/>
              <a:buAutoNum type="romanLcPeriod"/>
            </a:pPr>
            <a:r>
              <a:rPr lang="en-US" b="1" dirty="0" smtClean="0"/>
              <a:t>Reduction in import duties </a:t>
            </a:r>
            <a:r>
              <a:rPr lang="en-US" dirty="0" smtClean="0"/>
              <a:t>is the dominant function of the WTO;</a:t>
            </a:r>
          </a:p>
          <a:p>
            <a:endParaRPr lang="en-US" dirty="0" smtClean="0"/>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WTO (contd.)</a:t>
            </a:r>
            <a:endParaRPr lang="en-US" dirty="0"/>
          </a:p>
        </p:txBody>
      </p:sp>
      <p:sp>
        <p:nvSpPr>
          <p:cNvPr id="3" name="Content Placeholder 2"/>
          <p:cNvSpPr>
            <a:spLocks noGrp="1"/>
          </p:cNvSpPr>
          <p:nvPr>
            <p:ph idx="1"/>
          </p:nvPr>
        </p:nvSpPr>
        <p:spPr/>
        <p:txBody>
          <a:bodyPr>
            <a:normAutofit fontScale="92500" lnSpcReduction="20000"/>
          </a:bodyPr>
          <a:lstStyle/>
          <a:p>
            <a:pPr marL="571500" indent="-571500">
              <a:buNone/>
            </a:pPr>
            <a:r>
              <a:rPr lang="en-US" dirty="0" smtClean="0"/>
              <a:t>iii. </a:t>
            </a:r>
            <a:r>
              <a:rPr lang="en-US" b="1" dirty="0" smtClean="0"/>
              <a:t>Elimination of discrimination </a:t>
            </a:r>
            <a:r>
              <a:rPr lang="en-US" dirty="0" smtClean="0"/>
              <a:t>(through most-</a:t>
            </a:r>
            <a:r>
              <a:rPr lang="en-US" dirty="0" err="1" smtClean="0"/>
              <a:t>favoured</a:t>
            </a:r>
            <a:r>
              <a:rPr lang="en-US" dirty="0" smtClean="0"/>
              <a:t>-nation treatment and the </a:t>
            </a:r>
            <a:r>
              <a:rPr lang="en-US" b="1" dirty="0" smtClean="0"/>
              <a:t>national treatment principles);</a:t>
            </a:r>
          </a:p>
          <a:p>
            <a:pPr marL="571500" indent="-571500">
              <a:buNone/>
            </a:pPr>
            <a:r>
              <a:rPr lang="en-US" dirty="0" smtClean="0"/>
              <a:t>iv. </a:t>
            </a:r>
            <a:r>
              <a:rPr lang="en-US" b="1" dirty="0" smtClean="0"/>
              <a:t>Elimination of quantitative and other trade barriers </a:t>
            </a:r>
            <a:r>
              <a:rPr lang="en-US" dirty="0" smtClean="0"/>
              <a:t>(through regular monitoring of trade policies of its members);</a:t>
            </a:r>
          </a:p>
          <a:p>
            <a:pPr marL="571500" indent="-571500">
              <a:buNone/>
            </a:pPr>
            <a:r>
              <a:rPr lang="en-US" dirty="0" smtClean="0"/>
              <a:t>v. Providing a </a:t>
            </a:r>
            <a:r>
              <a:rPr lang="en-US" b="1" dirty="0" smtClean="0"/>
              <a:t>forum for dealing with various emerging issues;</a:t>
            </a:r>
            <a:r>
              <a:rPr lang="en-US" dirty="0" smtClean="0"/>
              <a:t> and</a:t>
            </a:r>
          </a:p>
          <a:p>
            <a:pPr marL="571500" indent="-571500">
              <a:buNone/>
            </a:pPr>
            <a:r>
              <a:rPr lang="en-US" dirty="0" smtClean="0"/>
              <a:t>vi. It works as a </a:t>
            </a:r>
            <a:r>
              <a:rPr lang="en-US" b="1" dirty="0" smtClean="0"/>
              <a:t>united dispute-settlement system</a:t>
            </a:r>
            <a:r>
              <a:rPr lang="en-US" dirty="0" smtClean="0"/>
              <a:t> for its members (through </a:t>
            </a:r>
            <a:r>
              <a:rPr lang="en-US" b="1" dirty="0" smtClean="0"/>
              <a:t>Dispute Settlement Body).</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WTO</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WTO has framed certain </a:t>
            </a:r>
            <a:r>
              <a:rPr lang="en-US" b="1" dirty="0" smtClean="0"/>
              <a:t>rules of the game for fair play.</a:t>
            </a:r>
            <a:r>
              <a:rPr lang="en-US" dirty="0" smtClean="0"/>
              <a:t> However, it is not concerned with the outcome. The </a:t>
            </a:r>
            <a:r>
              <a:rPr lang="en-US" b="1" dirty="0" smtClean="0"/>
              <a:t>five cardinal principles of trading system are: non-discrimination, reciprocity, enforceable commitments, transparency, and safety valves.</a:t>
            </a:r>
          </a:p>
          <a:p>
            <a:r>
              <a:rPr lang="en-US" dirty="0" smtClean="0"/>
              <a:t>Non-discrimination: Non-discrimination has two related subsets, viz., </a:t>
            </a:r>
            <a:r>
              <a:rPr lang="en-US" b="1" dirty="0" smtClean="0"/>
              <a:t>the most-</a:t>
            </a:r>
            <a:r>
              <a:rPr lang="en-US" b="1" dirty="0" err="1" smtClean="0"/>
              <a:t>favoured</a:t>
            </a:r>
            <a:r>
              <a:rPr lang="en-US" b="1" dirty="0" smtClean="0"/>
              <a:t> nation (MFN) rule and the national treatment.</a:t>
            </a:r>
            <a:r>
              <a:rPr lang="en-US" dirty="0" smtClean="0"/>
              <a:t> Rules in all agreements have embedded them. But their </a:t>
            </a:r>
            <a:r>
              <a:rPr lang="en-US" b="1" dirty="0" smtClean="0"/>
              <a:t>scope and nature differ across the agreements on goods, services, and intellectual property.</a:t>
            </a:r>
          </a:p>
          <a:p>
            <a:r>
              <a:rPr lang="en-US" dirty="0" smtClean="0"/>
              <a:t>The </a:t>
            </a:r>
            <a:r>
              <a:rPr lang="en-US" b="1" dirty="0" smtClean="0"/>
              <a:t>MFN principle </a:t>
            </a:r>
            <a:r>
              <a:rPr lang="en-US" dirty="0" smtClean="0"/>
              <a:t>states that there should be </a:t>
            </a:r>
            <a:r>
              <a:rPr lang="en-US" b="1" dirty="0" smtClean="0"/>
              <a:t>no discrimination between a product made in one country and the similar product made in another country.</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WTO (contd.)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Thus, if the </a:t>
            </a:r>
            <a:r>
              <a:rPr lang="en-US" b="1" dirty="0" smtClean="0"/>
              <a:t>tariff levied on a product from one country is 7 per cent, then the similar product being imported from any other country should also attract only the same rate.</a:t>
            </a:r>
          </a:p>
          <a:p>
            <a:r>
              <a:rPr lang="en-US" b="1" dirty="0" smtClean="0"/>
              <a:t>Exceptions to MFN principle</a:t>
            </a:r>
            <a:r>
              <a:rPr lang="en-US" dirty="0" smtClean="0"/>
              <a:t> are possible </a:t>
            </a:r>
            <a:r>
              <a:rPr lang="en-US" b="1" dirty="0" smtClean="0"/>
              <a:t>in case of free trade areas or customs unions and for preferential treatment of developing countries.</a:t>
            </a:r>
          </a:p>
          <a:p>
            <a:r>
              <a:rPr lang="en-US" dirty="0" smtClean="0"/>
              <a:t>MFN principle </a:t>
            </a:r>
            <a:r>
              <a:rPr lang="en-US" b="1" dirty="0" smtClean="0"/>
              <a:t>motivates importers to import from the lowest cost suppliers.</a:t>
            </a:r>
            <a:r>
              <a:rPr lang="en-US" dirty="0" smtClean="0"/>
              <a:t> It also </a:t>
            </a:r>
            <a:r>
              <a:rPr lang="en-US" b="1" dirty="0" smtClean="0"/>
              <a:t>provides smaller countries with a guarantee that larger countries will not exploit their market power by raising tariffs</a:t>
            </a:r>
            <a:r>
              <a:rPr lang="en-US" dirty="0" smtClean="0"/>
              <a:t> because of bad times or due to foreign policy compulsions.</a:t>
            </a:r>
          </a:p>
          <a:p>
            <a:r>
              <a:rPr lang="en-US" dirty="0" smtClean="0"/>
              <a:t>The principle also </a:t>
            </a:r>
            <a:r>
              <a:rPr lang="en-US" b="1" dirty="0" smtClean="0"/>
              <a:t>reduces negotiating costs</a:t>
            </a:r>
            <a:r>
              <a:rPr lang="en-US" dirty="0" smtClean="0"/>
              <a:t>, since what has been decided for one country the same is applicable to the rest.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WTO (contd.)</a:t>
            </a:r>
            <a:endParaRPr lang="en-US" dirty="0"/>
          </a:p>
        </p:txBody>
      </p:sp>
      <p:sp>
        <p:nvSpPr>
          <p:cNvPr id="3" name="Content Placeholder 2"/>
          <p:cNvSpPr>
            <a:spLocks noGrp="1"/>
          </p:cNvSpPr>
          <p:nvPr>
            <p:ph idx="1"/>
          </p:nvPr>
        </p:nvSpPr>
        <p:spPr>
          <a:xfrm>
            <a:off x="228600" y="1143000"/>
            <a:ext cx="8686800" cy="5715000"/>
          </a:xfrm>
        </p:spPr>
        <p:txBody>
          <a:bodyPr>
            <a:normAutofit fontScale="77500" lnSpcReduction="20000"/>
          </a:bodyPr>
          <a:lstStyle/>
          <a:p>
            <a:r>
              <a:rPr lang="en-US" dirty="0" smtClean="0"/>
              <a:t>Some </a:t>
            </a:r>
            <a:r>
              <a:rPr lang="en-US" b="1" dirty="0" smtClean="0"/>
              <a:t>exceptions to MFN principle are worth noting</a:t>
            </a:r>
            <a:r>
              <a:rPr lang="en-US" dirty="0" smtClean="0"/>
              <a:t>. First, the </a:t>
            </a:r>
            <a:r>
              <a:rPr lang="en-US" b="1" dirty="0" smtClean="0"/>
              <a:t>WTO allows members to form bilateral or regional customs unions or free trade areas</a:t>
            </a:r>
            <a:r>
              <a:rPr lang="en-US" dirty="0" smtClean="0"/>
              <a:t> and discriminatory treatment is allowed.</a:t>
            </a:r>
          </a:p>
          <a:p>
            <a:r>
              <a:rPr lang="en-US" dirty="0" smtClean="0"/>
              <a:t>Second, the </a:t>
            </a:r>
            <a:r>
              <a:rPr lang="en-US" b="1" dirty="0" smtClean="0"/>
              <a:t>WTO permits members to lower tariffs to developing countries</a:t>
            </a:r>
            <a:r>
              <a:rPr lang="en-US" dirty="0" smtClean="0"/>
              <a:t> without lowering them to developed countries.</a:t>
            </a:r>
          </a:p>
          <a:p>
            <a:r>
              <a:rPr lang="en-US" dirty="0" smtClean="0"/>
              <a:t>Third, the </a:t>
            </a:r>
            <a:r>
              <a:rPr lang="en-US" b="1" dirty="0" smtClean="0"/>
              <a:t>WTO permits escape clauses to safeguard infant industries</a:t>
            </a:r>
            <a:r>
              <a:rPr lang="en-US" dirty="0" smtClean="0"/>
              <a:t> and </a:t>
            </a:r>
            <a:r>
              <a:rPr lang="en-US" b="1" dirty="0" smtClean="0"/>
              <a:t>nourish economic growth for newly admitted developing countries.</a:t>
            </a:r>
          </a:p>
          <a:p>
            <a:r>
              <a:rPr lang="en-US" dirty="0" smtClean="0"/>
              <a:t>The </a:t>
            </a:r>
            <a:r>
              <a:rPr lang="en-US" b="1" dirty="0" smtClean="0"/>
              <a:t>national treatment principle requires that once foreign goods enter a country, they shall be treated at par with the local goods </a:t>
            </a:r>
            <a:r>
              <a:rPr lang="en-US" dirty="0" smtClean="0"/>
              <a:t>(Art. III, GATT). It means that with </a:t>
            </a:r>
            <a:r>
              <a:rPr lang="en-US" b="1" dirty="0" smtClean="0"/>
              <a:t>respect to taxes, charges, and regulations there would be no discrimination.</a:t>
            </a:r>
            <a:r>
              <a:rPr lang="en-US" dirty="0" smtClean="0"/>
              <a:t> This rule </a:t>
            </a:r>
            <a:r>
              <a:rPr lang="en-US" b="1" dirty="0" smtClean="0"/>
              <a:t>provides certainty to foreign suppliers</a:t>
            </a:r>
            <a:r>
              <a:rPr lang="en-US" dirty="0" smtClean="0"/>
              <a:t> with regard to regulatory environment in which they have to operate.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Reciprocity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the negotiating process reciprocity is a fundamental element. It means that </a:t>
            </a:r>
            <a:r>
              <a:rPr lang="en-US" b="1" dirty="0" smtClean="0"/>
              <a:t>a country which is prepared to make concessions in matters of liberalizing its trade can demand that its partners offer similar cuts in protection.</a:t>
            </a:r>
          </a:p>
          <a:p>
            <a:r>
              <a:rPr lang="en-US" dirty="0" smtClean="0"/>
              <a:t>Binding and Enforceable Commitments: </a:t>
            </a:r>
            <a:r>
              <a:rPr lang="en-US" b="1" dirty="0" smtClean="0"/>
              <a:t>Rules, if they cannot be endorsed, are of no value.</a:t>
            </a:r>
            <a:r>
              <a:rPr lang="en-US" dirty="0" smtClean="0"/>
              <a:t> The non-discrimination principle of the GATT ensures that </a:t>
            </a:r>
            <a:r>
              <a:rPr lang="en-US" b="1" dirty="0" smtClean="0"/>
              <a:t>market access commitments are implemented and maintained. </a:t>
            </a:r>
            <a:r>
              <a:rPr lang="en-US" dirty="0" smtClean="0"/>
              <a:t>The </a:t>
            </a:r>
            <a:r>
              <a:rPr lang="en-US" b="1" dirty="0" smtClean="0"/>
              <a:t>tariff commitments made by WTO members in a multilateral trade negotiation must be respected</a:t>
            </a:r>
            <a:r>
              <a:rPr lang="en-US" dirty="0" smtClean="0"/>
              <a:t> and there should be </a:t>
            </a:r>
            <a:r>
              <a:rPr lang="en-US" b="1" dirty="0" smtClean="0"/>
              <a:t>no resort to other, non-tariff, measures </a:t>
            </a:r>
            <a:r>
              <a:rPr lang="en-US" dirty="0" smtClean="0"/>
              <a:t>that have the effect of nullifying or impairing the value of the tariff concession.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2502</Words>
  <Application>Microsoft Office PowerPoint</Application>
  <PresentationFormat>On-screen Show (4:3)</PresentationFormat>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From GATT to WTO</vt:lpstr>
      <vt:lpstr>From GATT to WTO (contd.)</vt:lpstr>
      <vt:lpstr>From GATT to WTO (contd.)</vt:lpstr>
      <vt:lpstr>Functions of WTO</vt:lpstr>
      <vt:lpstr>Functions of WTO (contd.)</vt:lpstr>
      <vt:lpstr>Principles of WTO</vt:lpstr>
      <vt:lpstr>Principles of WTO (contd.)</vt:lpstr>
      <vt:lpstr>Principles of WTO (contd.)</vt:lpstr>
      <vt:lpstr>Reciprocity</vt:lpstr>
      <vt:lpstr>Transparency</vt:lpstr>
      <vt:lpstr>Safety Valves</vt:lpstr>
      <vt:lpstr>The Benefits of the WTO</vt:lpstr>
      <vt:lpstr>WTO and Developing Countries</vt:lpstr>
      <vt:lpstr>WTO and Developing…(contd.)</vt:lpstr>
      <vt:lpstr>Weaknesses of WTO/DSP Mechanism</vt:lpstr>
      <vt:lpstr>Weaknesses of WTO…(contd.)</vt:lpstr>
      <vt:lpstr>Limitations and Challenges</vt:lpstr>
      <vt:lpstr>Limitations and Challenges…(contd.)</vt:lpstr>
      <vt:lpstr>Limitations and Challenges…(contd.)</vt:lpstr>
      <vt:lpstr>Limitations and Challenges…(contd.)</vt:lpstr>
      <vt:lpstr>Limitations and Challenges…(contd.)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GATT to WTO</dc:title>
  <dc:creator>Superman</dc:creator>
  <cp:lastModifiedBy>Superman</cp:lastModifiedBy>
  <cp:revision>81</cp:revision>
  <dcterms:created xsi:type="dcterms:W3CDTF">2006-08-16T00:00:00Z</dcterms:created>
  <dcterms:modified xsi:type="dcterms:W3CDTF">2021-02-18T09:25:08Z</dcterms:modified>
</cp:coreProperties>
</file>