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 of the 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Socio-economic issues pertaining to the </a:t>
            </a:r>
            <a:r>
              <a:rPr lang="en-US" b="1" dirty="0" smtClean="0"/>
              <a:t>vulnerable sections like children, women, the disabled, minorities, refugees and displaced persons as well as pathetic conditions poverty, hunger and diseases such as HIV, polio, etc.,</a:t>
            </a:r>
            <a:r>
              <a:rPr lang="en-US" dirty="0" smtClean="0"/>
              <a:t> have attracted the attention of the UN to evolve a common and universally acceptable strategy to deal with the problems in hand.</a:t>
            </a:r>
          </a:p>
          <a:p>
            <a:r>
              <a:rPr lang="en-US" dirty="0" smtClean="0"/>
              <a:t>A landmark dimension in the socio-economic perspectives of the UN functioning have been added by </a:t>
            </a:r>
            <a:r>
              <a:rPr lang="en-US" b="1" dirty="0" smtClean="0"/>
              <a:t>the adoption of the Millennium Development Goals (MDGs) in September 2000, </a:t>
            </a:r>
            <a:r>
              <a:rPr lang="en-US" dirty="0" smtClean="0"/>
              <a:t>aimed at achieving time bound targets for reducing poverty, disease, hunger, literacy and gender discrimination, to be achieved by 2015.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of a Holistic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definite way out is to adopt a holistic approach</a:t>
            </a:r>
            <a:r>
              <a:rPr lang="en-US" dirty="0" smtClean="0"/>
              <a:t> to the problem, leading to </a:t>
            </a:r>
            <a:r>
              <a:rPr lang="en-US" b="1" dirty="0" smtClean="0"/>
              <a:t>attitudinal change in policy and perspective</a:t>
            </a:r>
            <a:r>
              <a:rPr lang="en-US" dirty="0" smtClean="0"/>
              <a:t> which in turn should lead to </a:t>
            </a:r>
            <a:r>
              <a:rPr lang="en-US" b="1" dirty="0" smtClean="0"/>
              <a:t>legal reforms, remedial measures at the level of public policy and institutional arrangements a</a:t>
            </a:r>
            <a:r>
              <a:rPr lang="en-US" dirty="0" smtClean="0"/>
              <a:t>long with a greater </a:t>
            </a:r>
            <a:r>
              <a:rPr lang="en-US" b="1" dirty="0" smtClean="0"/>
              <a:t>focus on socio-economic problems faced by women.</a:t>
            </a:r>
          </a:p>
          <a:p>
            <a:r>
              <a:rPr lang="en-US" dirty="0" smtClean="0"/>
              <a:t>In 2000, the adoption of the </a:t>
            </a:r>
            <a:r>
              <a:rPr lang="en-US" b="1" dirty="0" smtClean="0"/>
              <a:t>MDGs </a:t>
            </a:r>
            <a:r>
              <a:rPr lang="en-US" dirty="0" smtClean="0"/>
              <a:t>again brought the issues of women development to the forefront to not only ensure the </a:t>
            </a:r>
            <a:r>
              <a:rPr lang="en-US" b="1" dirty="0" smtClean="0"/>
              <a:t>basic minimum health protection </a:t>
            </a:r>
            <a:r>
              <a:rPr lang="en-US" dirty="0" smtClean="0"/>
              <a:t>for women in the developing countries but also to secure an </a:t>
            </a:r>
            <a:r>
              <a:rPr lang="en-US" b="1" dirty="0" smtClean="0"/>
              <a:t>equality of status and opportunities for women </a:t>
            </a:r>
            <a:r>
              <a:rPr lang="en-US" dirty="0" smtClean="0"/>
              <a:t>so that they can be </a:t>
            </a:r>
            <a:r>
              <a:rPr lang="en-US" b="1" dirty="0" smtClean="0"/>
              <a:t>empowered to lead from the front in the new millennium.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Eight Formidable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(1) Eradicate extreme poverty and hunger; (2) achieve universal primary education; (3) promote gender equality and empower women; (4) reduce child mortality; (5) improve maternal health; (6) combat HIV/AIDS, malaria and other diseases; (7) ensure environmental sustainability; and (8) develop global partnership for development.</a:t>
            </a:r>
          </a:p>
          <a:p>
            <a:r>
              <a:rPr lang="en-US" dirty="0" smtClean="0"/>
              <a:t>The MDGs open a new vista in terms of providing the bare minimum needs of the people in all countries of the world.</a:t>
            </a:r>
          </a:p>
          <a:p>
            <a:r>
              <a:rPr lang="en-US" dirty="0" smtClean="0"/>
              <a:t>What is more reassuring, however, is the </a:t>
            </a:r>
            <a:r>
              <a:rPr lang="en-US" b="1" dirty="0" smtClean="0"/>
              <a:t>close monitoring and the stupendous efforts </a:t>
            </a:r>
            <a:r>
              <a:rPr lang="en-US" dirty="0" smtClean="0"/>
              <a:t>being made to realize these goals.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Summit to Review the Progress in 2005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World Summit</a:t>
            </a:r>
            <a:r>
              <a:rPr lang="en-US" dirty="0" smtClean="0"/>
              <a:t> was called at the UN Headquarters in New York on 14-16 September </a:t>
            </a:r>
            <a:r>
              <a:rPr lang="en-US" b="1" dirty="0" smtClean="0"/>
              <a:t>2005, in order to review the progress </a:t>
            </a:r>
            <a:r>
              <a:rPr lang="en-US" dirty="0" smtClean="0"/>
              <a:t>made in the achievement of these goals.</a:t>
            </a:r>
          </a:p>
          <a:p>
            <a:r>
              <a:rPr lang="en-US" dirty="0" smtClean="0"/>
              <a:t>Further, the </a:t>
            </a:r>
            <a:r>
              <a:rPr lang="en-US" b="1" dirty="0" smtClean="0"/>
              <a:t>‘Millennium Development Goals’- a report, presented in 2006, called for the renewed and concerted efforts</a:t>
            </a:r>
            <a:r>
              <a:rPr lang="en-US" dirty="0" smtClean="0"/>
              <a:t> for the countries mainly in Africa and certain others in Asia to realize the dreams of achieving a dignified life for all.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Children constitute the </a:t>
            </a:r>
            <a:r>
              <a:rPr lang="en-US" b="1" dirty="0" smtClean="0"/>
              <a:t>most vulnerable segment</a:t>
            </a:r>
            <a:r>
              <a:rPr lang="en-US" dirty="0" smtClean="0"/>
              <a:t> in society owing to their acute helplessness in self-sustaining themselves. Neglect of children would not only be </a:t>
            </a:r>
            <a:r>
              <a:rPr lang="en-US" b="1" dirty="0" smtClean="0"/>
              <a:t>a heinous crime against humanity but would also subvert the future of humanity.</a:t>
            </a:r>
          </a:p>
          <a:p>
            <a:r>
              <a:rPr lang="en-US" dirty="0" smtClean="0"/>
              <a:t>The issues confronting the rights of children range from </a:t>
            </a:r>
            <a:r>
              <a:rPr lang="en-US" b="1" dirty="0" smtClean="0"/>
              <a:t>pre-natal sex-determination and selective abortions to the problems of malnutrition, impoverishment, and improper physical and mental growth assuming alarming proportions in underdeveloped countries</a:t>
            </a:r>
            <a:r>
              <a:rPr lang="en-US" dirty="0" smtClean="0"/>
              <a:t>. From early adolescence, children are also subjected to the </a:t>
            </a:r>
            <a:r>
              <a:rPr lang="en-US" b="1" dirty="0" smtClean="0"/>
              <a:t>prohibited forms of child </a:t>
            </a:r>
            <a:r>
              <a:rPr lang="en-US" b="1" dirty="0" err="1" smtClean="0"/>
              <a:t>labour</a:t>
            </a:r>
            <a:r>
              <a:rPr lang="en-US" b="1" dirty="0" smtClean="0"/>
              <a:t>, servitude and rampant sexual abuse.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United Nations Children’s Emergency Fund was created in 1946 which is now the United Nations Children’s Fund (UNICEF).</a:t>
            </a:r>
          </a:p>
          <a:p>
            <a:r>
              <a:rPr lang="en-US" dirty="0" smtClean="0"/>
              <a:t>In 1959 </a:t>
            </a:r>
            <a:r>
              <a:rPr lang="en-US" b="1" dirty="0" smtClean="0"/>
              <a:t>the Declaration on the Rights of the Child was the first UN statement </a:t>
            </a:r>
            <a:r>
              <a:rPr lang="en-US" dirty="0" smtClean="0"/>
              <a:t>devoted exclusively to the rights of children, though this declaration </a:t>
            </a:r>
            <a:r>
              <a:rPr lang="en-US" b="1" dirty="0" smtClean="0"/>
              <a:t>served more as a moral, than a legally binding framework. </a:t>
            </a:r>
            <a:r>
              <a:rPr lang="en-US" dirty="0" smtClean="0"/>
              <a:t>As a result of this shortcoming the </a:t>
            </a:r>
            <a:r>
              <a:rPr lang="en-US" b="1" dirty="0" smtClean="0"/>
              <a:t>International Year of the Child in 1979</a:t>
            </a:r>
            <a:r>
              <a:rPr lang="en-US" dirty="0" smtClean="0"/>
              <a:t> could, still, not provide the children the love and care they deserve.</a:t>
            </a:r>
          </a:p>
          <a:p>
            <a:r>
              <a:rPr lang="en-US" dirty="0" smtClean="0"/>
              <a:t>It took many years for the UN to knit together all the pronouncements in the form of the </a:t>
            </a:r>
            <a:r>
              <a:rPr lang="en-US" b="1" dirty="0" smtClean="0"/>
              <a:t>Convention on the Rights of the Child,</a:t>
            </a:r>
            <a:r>
              <a:rPr lang="en-US" dirty="0" smtClean="0"/>
              <a:t> which was </a:t>
            </a:r>
            <a:r>
              <a:rPr lang="en-US" b="1" dirty="0" smtClean="0"/>
              <a:t>adopted by the General Assembly in 1989,</a:t>
            </a:r>
            <a:r>
              <a:rPr lang="en-US" dirty="0" smtClean="0"/>
              <a:t> setting international standards and measures intended to protect and promote the well being of children in society.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Vienna Convention on Children’s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Finally, a Convention on Children’s Rights was adopted at Vienna in </a:t>
            </a:r>
            <a:r>
              <a:rPr lang="en-US" b="1" dirty="0" smtClean="0"/>
              <a:t>1993,</a:t>
            </a:r>
            <a:r>
              <a:rPr lang="en-US" dirty="0" smtClean="0"/>
              <a:t> emphasizing upon the </a:t>
            </a:r>
            <a:r>
              <a:rPr lang="en-US" b="1" dirty="0" smtClean="0"/>
              <a:t>special care and assistance for children </a:t>
            </a:r>
            <a:r>
              <a:rPr lang="en-US" dirty="0" smtClean="0"/>
              <a:t>and a need to create an environment in society conducive to their healthy growth and development so that they are able to live securely and realize their full potential in life.</a:t>
            </a:r>
          </a:p>
          <a:p>
            <a:r>
              <a:rPr lang="en-US" dirty="0" smtClean="0"/>
              <a:t>In pursuance of the UN Convention, many, if not all, </a:t>
            </a:r>
            <a:r>
              <a:rPr lang="en-US" b="1" dirty="0" smtClean="0"/>
              <a:t>countries </a:t>
            </a:r>
            <a:r>
              <a:rPr lang="en-US" dirty="0" smtClean="0"/>
              <a:t>in the world have </a:t>
            </a:r>
            <a:r>
              <a:rPr lang="en-US" b="1" dirty="0" smtClean="0"/>
              <a:t>devised and implemented momentous child welfare schemes, </a:t>
            </a:r>
            <a:r>
              <a:rPr lang="en-US" b="1" dirty="0" err="1" smtClean="0"/>
              <a:t>programmes</a:t>
            </a:r>
            <a:r>
              <a:rPr lang="en-US" b="1" dirty="0" smtClean="0"/>
              <a:t>, policies and laws.</a:t>
            </a:r>
          </a:p>
          <a:p>
            <a:r>
              <a:rPr lang="en-US" dirty="0" smtClean="0"/>
              <a:t>However, despite these measures, the situation of children in many parts of the world </a:t>
            </a:r>
            <a:r>
              <a:rPr lang="en-US" b="1" dirty="0" smtClean="0"/>
              <a:t>continues to be grim.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incorporation of women’s perspectives and lives into human rights standards and practices</a:t>
            </a:r>
            <a:r>
              <a:rPr lang="en-US" dirty="0" smtClean="0"/>
              <a:t> is a </a:t>
            </a:r>
            <a:r>
              <a:rPr lang="en-US" b="1" dirty="0" smtClean="0"/>
              <a:t>recognition of the dismal failure </a:t>
            </a:r>
            <a:r>
              <a:rPr lang="en-US" dirty="0" smtClean="0"/>
              <a:t>of countries worldwide to accord women the human dignity and respect that they deserve simply as human beings.</a:t>
            </a:r>
          </a:p>
          <a:p>
            <a:r>
              <a:rPr lang="en-US" dirty="0" smtClean="0"/>
              <a:t>But initially the UN looked at women’s issues from the general human rights perspectives. A new beginning, in this regard, was made with the holding of the </a:t>
            </a:r>
            <a:r>
              <a:rPr lang="en-US" b="1" dirty="0" smtClean="0"/>
              <a:t>First Women’s Conference in 1975 in Mexico City, </a:t>
            </a:r>
            <a:r>
              <a:rPr lang="en-US" dirty="0" smtClean="0"/>
              <a:t>leading to the declaration of the </a:t>
            </a:r>
            <a:r>
              <a:rPr lang="en-US" b="1" dirty="0" smtClean="0"/>
              <a:t> UN Decade for Women from 1976 to 1985.</a:t>
            </a:r>
          </a:p>
          <a:p>
            <a:r>
              <a:rPr lang="en-US" dirty="0" smtClean="0"/>
              <a:t>Subsequently, </a:t>
            </a:r>
            <a:r>
              <a:rPr lang="en-US" b="1" dirty="0" smtClean="0"/>
              <a:t>world conferences were called at Copenhagen in 1980 and Nairobi in 1985 </a:t>
            </a:r>
            <a:r>
              <a:rPr lang="en-US" dirty="0" smtClean="0"/>
              <a:t>to evaluate the status of women and to formulate the strategies for women’s advancements.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UN Commission on the Status of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Despite the international conferences on women’ issues the alarming global dimensions of </a:t>
            </a:r>
            <a:r>
              <a:rPr lang="en-US" b="1" dirty="0" smtClean="0"/>
              <a:t>targeted violence against women were not explicitly acknowledged by the international community till 1992 </a:t>
            </a:r>
            <a:r>
              <a:rPr lang="en-US" dirty="0" smtClean="0"/>
              <a:t>when in September the </a:t>
            </a:r>
            <a:r>
              <a:rPr lang="en-US" b="1" dirty="0" smtClean="0"/>
              <a:t>UN Commission on the Status of Women established a special working group.</a:t>
            </a:r>
          </a:p>
          <a:p>
            <a:r>
              <a:rPr lang="en-US" dirty="0" smtClean="0"/>
              <a:t>Based on the recommendations of this group the UN </a:t>
            </a:r>
            <a:r>
              <a:rPr lang="en-US" b="1" dirty="0" smtClean="0"/>
              <a:t>General Assembly adopted the Declaration on the Elimination of Violence against Women in December 1993.</a:t>
            </a:r>
          </a:p>
          <a:p>
            <a:r>
              <a:rPr lang="en-US" dirty="0" smtClean="0"/>
              <a:t>Subsequently, in order to strengthen the institutional mechanism for the betterment of the conditions of the women, a number of bodies like the </a:t>
            </a:r>
            <a:r>
              <a:rPr lang="en-US" b="1" dirty="0" smtClean="0"/>
              <a:t>Ministry of Women and Child Welfare, National Commission for Women and the State Commissions for Women</a:t>
            </a:r>
            <a:r>
              <a:rPr lang="en-US" dirty="0" smtClean="0"/>
              <a:t> were created in a number of countries.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Fourth World Conference on Women in 1995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7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conference adopted an agenda on the human rights of women, signaling the successful </a:t>
            </a:r>
            <a:r>
              <a:rPr lang="en-US" b="1" dirty="0" smtClean="0"/>
              <a:t>mainstreaming of women’s rights as human rights.</a:t>
            </a:r>
          </a:p>
          <a:p>
            <a:r>
              <a:rPr lang="en-US" b="1" dirty="0" smtClean="0"/>
              <a:t>Most of the countries including India,</a:t>
            </a:r>
            <a:r>
              <a:rPr lang="en-US" dirty="0" smtClean="0"/>
              <a:t> being a prominent participant in this conference, </a:t>
            </a:r>
            <a:r>
              <a:rPr lang="en-US" b="1" dirty="0" smtClean="0"/>
              <a:t>pledged to abide by the platform for action on alleviating the conditions of women.</a:t>
            </a:r>
          </a:p>
          <a:p>
            <a:r>
              <a:rPr lang="en-US" dirty="0" smtClean="0"/>
              <a:t> The </a:t>
            </a:r>
            <a:r>
              <a:rPr lang="en-US" b="1" dirty="0" smtClean="0"/>
              <a:t>performance of the governments across the world, </a:t>
            </a:r>
            <a:r>
              <a:rPr lang="en-US" dirty="0" smtClean="0"/>
              <a:t>on their domestic fronts, however, </a:t>
            </a:r>
            <a:r>
              <a:rPr lang="en-US" b="1" dirty="0" smtClean="0"/>
              <a:t>betrays the pledges </a:t>
            </a:r>
            <a:r>
              <a:rPr lang="en-US" dirty="0" smtClean="0"/>
              <a:t>given at the international forum. The increasing incidents of violence and crime against women bear testimony to the stark reality of the </a:t>
            </a:r>
            <a:r>
              <a:rPr lang="en-US" b="1" dirty="0" smtClean="0"/>
              <a:t>wide gap between theory and practice.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1158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Achievements of the UN</vt:lpstr>
      <vt:lpstr>Eight Formidable Goals</vt:lpstr>
      <vt:lpstr>World Summit to Review the Progress in 2005</vt:lpstr>
      <vt:lpstr>Children </vt:lpstr>
      <vt:lpstr>Children (contd.)</vt:lpstr>
      <vt:lpstr>Vienna Convention on Children’s Rights</vt:lpstr>
      <vt:lpstr>Women</vt:lpstr>
      <vt:lpstr>The UN Commission on the Status of Women</vt:lpstr>
      <vt:lpstr>The Fourth World Conference on Women in 1995</vt:lpstr>
      <vt:lpstr>Need of a Holistic Approach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Achievements of the UN</dc:title>
  <dc:creator>admin</dc:creator>
  <cp:lastModifiedBy>admin</cp:lastModifiedBy>
  <cp:revision>11</cp:revision>
  <dcterms:created xsi:type="dcterms:W3CDTF">2006-08-16T00:00:00Z</dcterms:created>
  <dcterms:modified xsi:type="dcterms:W3CDTF">2021-02-20T19:12:34Z</dcterms:modified>
</cp:coreProperties>
</file>