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8" r:id="rId8"/>
    <p:sldId id="261" r:id="rId9"/>
    <p:sldId id="262" r:id="rId10"/>
    <p:sldId id="263" r:id="rId11"/>
    <p:sldId id="264" r:id="rId12"/>
    <p:sldId id="26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the Concept</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b="1" dirty="0" smtClean="0"/>
              <a:t>First appeared in ancient Greece in the fourth century BC </a:t>
            </a:r>
            <a:r>
              <a:rPr lang="en-US" dirty="0" smtClean="0"/>
              <a:t>when the polis and the civic virtues associated with it were in obvious decline.</a:t>
            </a:r>
          </a:p>
          <a:p>
            <a:r>
              <a:rPr lang="en-US" b="1" dirty="0" smtClean="0"/>
              <a:t>Diogenes</a:t>
            </a:r>
            <a:r>
              <a:rPr lang="en-US" dirty="0" smtClean="0"/>
              <a:t>, the cynic philosopher, </a:t>
            </a:r>
            <a:r>
              <a:rPr lang="en-US" b="1" dirty="0" smtClean="0"/>
              <a:t>called himself a citizen of the world</a:t>
            </a:r>
            <a:r>
              <a:rPr lang="en-US" dirty="0" smtClean="0"/>
              <a:t> because he believed the polis no longer had first claim upon the individual’s political allegiances. So </a:t>
            </a:r>
            <a:r>
              <a:rPr lang="en-US" b="1" dirty="0" smtClean="0"/>
              <a:t>the idea  was to criticize the polis rather than to develop some vision of a universal community of humankind.</a:t>
            </a:r>
          </a:p>
          <a:p>
            <a:r>
              <a:rPr lang="en-US" b="1" dirty="0" smtClean="0"/>
              <a:t>Enlightenment thinkers such as Kant used the concept of world citizenship more positively to promote a stronger sense of moral obligation between the members of separate sovereign states.</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Essentially Communitarian Argument</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err="1" smtClean="0"/>
              <a:t>Walzer’s</a:t>
            </a:r>
            <a:r>
              <a:rPr lang="en-US" dirty="0" smtClean="0"/>
              <a:t> critique of world citizenship is </a:t>
            </a:r>
            <a:r>
              <a:rPr lang="en-US" b="1" dirty="0" smtClean="0"/>
              <a:t>part of a broader, essentially communitarian argument</a:t>
            </a:r>
            <a:r>
              <a:rPr lang="en-US" dirty="0" smtClean="0"/>
              <a:t> which claims that each political community must have the right to decide who can become a member and who can be turned away. The </a:t>
            </a:r>
            <a:r>
              <a:rPr lang="en-US" b="1" dirty="0" smtClean="0"/>
              <a:t>right of social closure is essential if each political community is to preserve its distinctive cultural identity.</a:t>
            </a:r>
          </a:p>
          <a:p>
            <a:r>
              <a:rPr lang="en-US" b="1" dirty="0" smtClean="0"/>
              <a:t>But this argument for bounded political communities does not embrace moral parochialism which breeds disinterest in, if not outright hostility to, outsiders.</a:t>
            </a:r>
            <a:r>
              <a:rPr lang="en-US" dirty="0" smtClean="0"/>
              <a:t> </a:t>
            </a:r>
            <a:r>
              <a:rPr lang="en-US" dirty="0" err="1" smtClean="0"/>
              <a:t>Walzer</a:t>
            </a:r>
            <a:r>
              <a:rPr lang="en-US" dirty="0" smtClean="0"/>
              <a:t>’ position is for </a:t>
            </a:r>
            <a:r>
              <a:rPr lang="en-US" b="1" dirty="0" smtClean="0"/>
              <a:t>a passionate </a:t>
            </a:r>
            <a:r>
              <a:rPr lang="en-US" b="1" dirty="0" err="1" smtClean="0"/>
              <a:t>defence</a:t>
            </a:r>
            <a:r>
              <a:rPr lang="en-US" b="1" dirty="0" smtClean="0"/>
              <a:t> of moral obligations to alien outsiders,</a:t>
            </a:r>
            <a:r>
              <a:rPr lang="en-US" dirty="0" smtClean="0"/>
              <a:t> which is clear in his remarks  on refugees who have lost the security and protection of belonging to a viable political community.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Essentially Communitarian Argument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Thus, </a:t>
            </a:r>
            <a:r>
              <a:rPr lang="en-US" dirty="0" err="1" smtClean="0"/>
              <a:t>Walzer’s</a:t>
            </a:r>
            <a:r>
              <a:rPr lang="en-US" dirty="0" smtClean="0"/>
              <a:t> case for </a:t>
            </a:r>
            <a:r>
              <a:rPr lang="en-US" b="1" dirty="0" smtClean="0"/>
              <a:t>bounded political communities is linked with a powerful </a:t>
            </a:r>
            <a:r>
              <a:rPr lang="en-US" b="1" dirty="0" err="1" smtClean="0"/>
              <a:t>defence</a:t>
            </a:r>
            <a:r>
              <a:rPr lang="en-US" b="1" dirty="0" smtClean="0"/>
              <a:t> of duties to other members of the human race.</a:t>
            </a:r>
            <a:r>
              <a:rPr lang="en-US" dirty="0" smtClean="0"/>
              <a:t> But he rejects any suggestion that the idea of cosmopolitan citizenship is essential to foster compassion for desperate strangers.</a:t>
            </a:r>
          </a:p>
          <a:p>
            <a:r>
              <a:rPr lang="en-US" dirty="0" smtClean="0"/>
              <a:t>For example, all that is required in the case of the United States is that national citizens should regard themselves as </a:t>
            </a:r>
            <a:r>
              <a:rPr lang="en-US" b="1" dirty="0" smtClean="0"/>
              <a:t>‘cosmopolitan Americans’</a:t>
            </a:r>
            <a:r>
              <a:rPr lang="en-US" dirty="0" smtClean="0"/>
              <a:t>- as national citizens with demanding moral obligations to people elsewhere.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Civic Virtues within Existing National Communities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b="1" dirty="0" smtClean="0"/>
              <a:t>Miller</a:t>
            </a:r>
            <a:r>
              <a:rPr lang="en-US" dirty="0" smtClean="0"/>
              <a:t> (1999) argues that invitations to conceive of the self as a citizen of the world are </a:t>
            </a:r>
            <a:r>
              <a:rPr lang="en-US" b="1" dirty="0" smtClean="0"/>
              <a:t>a distraction from the more pressing task of developing civic virtues within existing national communities.</a:t>
            </a:r>
          </a:p>
          <a:p>
            <a:r>
              <a:rPr lang="en-US" dirty="0" smtClean="0"/>
              <a:t>He argues that it is important to </a:t>
            </a:r>
            <a:r>
              <a:rPr lang="en-US" dirty="0" smtClean="0"/>
              <a:t>remember </a:t>
            </a:r>
            <a:r>
              <a:rPr lang="en-US" dirty="0" smtClean="0"/>
              <a:t>that political associations whose members enjoy the status of equal citizens are an unusual accomplishment in the history of government. </a:t>
            </a:r>
            <a:r>
              <a:rPr lang="en-US" b="1" dirty="0" smtClean="0"/>
              <a:t>The social preconditions of citizenship depend upon political initiatives to encourage individuals to demonstrate loyalty to their community and to make personal sacrifices in the interests of society as a whole.</a:t>
            </a:r>
            <a:r>
              <a:rPr lang="en-US"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a:t>
            </a: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smtClean="0"/>
              <a:t>The </a:t>
            </a:r>
            <a:r>
              <a:rPr lang="en-US" b="1" dirty="0" smtClean="0"/>
              <a:t>democratic civic virtues which are intrinsic to citizenship</a:t>
            </a:r>
            <a:r>
              <a:rPr lang="en-US" dirty="0" smtClean="0"/>
              <a:t> have had to be nurtured within unusual bounded political communities such as the nation-state because they are unlikely to develop elsewhere. Nor is the survival of these virtues guaranteed. </a:t>
            </a:r>
          </a:p>
          <a:p>
            <a:r>
              <a:rPr lang="en-US" dirty="0" smtClean="0"/>
              <a:t>It is therefore reasonable to suppose that efforts to promote </a:t>
            </a:r>
            <a:r>
              <a:rPr lang="en-US" b="1" dirty="0" smtClean="0"/>
              <a:t>vague cosmopolitan ideals in a world which lacks a basic moral consensus will weaken the only form of political association which can sustain the civic ideal.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 (Cont.)</a:t>
            </a:r>
            <a:endParaRPr lang="en-US" dirty="0"/>
          </a:p>
        </p:txBody>
      </p:sp>
      <p:sp>
        <p:nvSpPr>
          <p:cNvPr id="3" name="Content Placeholder 2"/>
          <p:cNvSpPr>
            <a:spLocks noGrp="1"/>
          </p:cNvSpPr>
          <p:nvPr>
            <p:ph idx="1"/>
          </p:nvPr>
        </p:nvSpPr>
        <p:spPr/>
        <p:txBody>
          <a:bodyPr/>
          <a:lstStyle/>
          <a:p>
            <a:r>
              <a:rPr lang="en-US" dirty="0" smtClean="0"/>
              <a:t>The upshot of these arguments is that </a:t>
            </a:r>
            <a:r>
              <a:rPr lang="en-US" b="1" dirty="0" smtClean="0"/>
              <a:t>cosmopolitan citizenship would be a meaningful concept if humanity was governed by a world state with rights and duties of world citizens specified in international law and with people having similar cultural beliefs and historical memories.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Post-war Period and Global Social Movements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Since the Second World War, members of global social movements have </a:t>
            </a:r>
            <a:r>
              <a:rPr lang="en-US" b="1" dirty="0" smtClean="0"/>
              <a:t>resurrected the notion of cosmopolitan citizenship to defend a stronger sense of collective and individual responsibility for the world as a whole and to support the development of effective global institutions </a:t>
            </a:r>
            <a:r>
              <a:rPr lang="en-US" dirty="0" smtClean="0"/>
              <a:t>for tackling global poverty and inequality, environmental degradation and the violation of human rights.</a:t>
            </a:r>
          </a:p>
          <a:p>
            <a:r>
              <a:rPr lang="en-US" dirty="0" smtClean="0"/>
              <a:t>Their quest is for </a:t>
            </a:r>
            <a:r>
              <a:rPr lang="en-US" b="1" dirty="0" smtClean="0"/>
              <a:t>a new language of politics challenging individual’s central political obligations  to the nation state</a:t>
            </a:r>
            <a:r>
              <a:rPr lang="en-US" dirty="0" smtClean="0"/>
              <a:t>. Cosmopolitan citizenship is regarded as a key theme in the </a:t>
            </a:r>
            <a:r>
              <a:rPr lang="en-US" b="1" dirty="0" smtClean="0"/>
              <a:t>continuing search for universal rights and obligations binding all peoples together in a just world order.</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Cosmopolitan Projects Challenged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Critics doubt that global problems can be solved by establishing cosmopolitan citizenship with cosmopolitan rights and duties.</a:t>
            </a:r>
          </a:p>
          <a:p>
            <a:r>
              <a:rPr lang="en-US" dirty="0" smtClean="0"/>
              <a:t>They have argued that </a:t>
            </a:r>
            <a:r>
              <a:rPr lang="en-US" b="1" dirty="0" smtClean="0"/>
              <a:t>cosmopolitan projects are likely to be the vehicles for particular political interests which wrap themselves in the language of universality.</a:t>
            </a:r>
          </a:p>
          <a:p>
            <a:r>
              <a:rPr lang="en-US" dirty="0" smtClean="0"/>
              <a:t>Many point to the danger that </a:t>
            </a:r>
            <a:r>
              <a:rPr lang="en-US" b="1" dirty="0" smtClean="0"/>
              <a:t>new forms of cultural imperialism will result from efforts to lay down rights and duties which apply to human beings everywhere.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Cosmopolitan Projects Challenged</a:t>
            </a:r>
            <a:endParaRPr lang="en-US" dirty="0"/>
          </a:p>
        </p:txBody>
      </p:sp>
      <p:sp>
        <p:nvSpPr>
          <p:cNvPr id="3" name="Content Placeholder 2"/>
          <p:cNvSpPr>
            <a:spLocks noGrp="1"/>
          </p:cNvSpPr>
          <p:nvPr>
            <p:ph idx="1"/>
          </p:nvPr>
        </p:nvSpPr>
        <p:spPr/>
        <p:txBody>
          <a:bodyPr>
            <a:normAutofit lnSpcReduction="10000"/>
          </a:bodyPr>
          <a:lstStyle/>
          <a:p>
            <a:r>
              <a:rPr lang="en-US" dirty="0" smtClean="0"/>
              <a:t>Others argue that </a:t>
            </a:r>
            <a:r>
              <a:rPr lang="en-US" b="1" dirty="0" smtClean="0"/>
              <a:t>efforts to break the nexus between the citizen and the state are destined to fail because there is no sense of international community </a:t>
            </a:r>
            <a:r>
              <a:rPr lang="en-US" dirty="0" smtClean="0"/>
              <a:t>which can support the sophisticated forms of citizenship which exist within democratic societies. </a:t>
            </a:r>
          </a:p>
          <a:p>
            <a:r>
              <a:rPr lang="en-US" dirty="0" smtClean="0"/>
              <a:t>It is not only </a:t>
            </a:r>
            <a:r>
              <a:rPr lang="en-US" b="1" dirty="0" smtClean="0"/>
              <a:t>merely rhetorical but dangerous since it detracts from the more urgent business of preserving the nation-state.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Michael </a:t>
            </a:r>
            <a:r>
              <a:rPr lang="en-US" dirty="0" err="1" smtClean="0"/>
              <a:t>Walzer’s</a:t>
            </a:r>
            <a:r>
              <a:rPr lang="en-US" dirty="0" smtClean="0"/>
              <a:t> Criticism</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b="1" dirty="0" err="1" smtClean="0"/>
              <a:t>Walzer</a:t>
            </a:r>
            <a:r>
              <a:rPr lang="en-US" dirty="0" smtClean="0"/>
              <a:t> challenges the very concept as he says, ‘ I am not a citizen of the world… I am not even aware that there is  a world such that one could be a citizen of it’.</a:t>
            </a:r>
          </a:p>
          <a:p>
            <a:r>
              <a:rPr lang="en-US" b="1" dirty="0" smtClean="0"/>
              <a:t>Three important points </a:t>
            </a:r>
            <a:r>
              <a:rPr lang="en-US" dirty="0" smtClean="0"/>
              <a:t>of </a:t>
            </a:r>
            <a:r>
              <a:rPr lang="en-US" dirty="0" err="1" smtClean="0"/>
              <a:t>Walzer</a:t>
            </a:r>
            <a:r>
              <a:rPr lang="en-US" dirty="0" smtClean="0"/>
              <a:t> comment should be taken into consideration here:</a:t>
            </a:r>
          </a:p>
          <a:p>
            <a:pPr marL="571500" indent="-571500">
              <a:buFont typeface="+mj-lt"/>
              <a:buAutoNum type="romanLcPeriod"/>
            </a:pPr>
            <a:r>
              <a:rPr lang="en-US" dirty="0" smtClean="0"/>
              <a:t>First, </a:t>
            </a:r>
            <a:r>
              <a:rPr lang="en-US" dirty="0" err="1" smtClean="0"/>
              <a:t>Walzer</a:t>
            </a:r>
            <a:r>
              <a:rPr lang="en-US" dirty="0" smtClean="0"/>
              <a:t> argues that </a:t>
            </a:r>
            <a:r>
              <a:rPr lang="en-US" b="1" dirty="0" smtClean="0"/>
              <a:t>national citizens have a clear sense of belonging to a bounded political community;</a:t>
            </a:r>
          </a:p>
          <a:p>
            <a:pPr marL="571500" indent="-571500">
              <a:buFont typeface="+mj-lt"/>
              <a:buAutoNum type="romanLcPeriod"/>
            </a:pPr>
            <a:r>
              <a:rPr lang="en-US" dirty="0" smtClean="0"/>
              <a:t>Second, </a:t>
            </a:r>
            <a:r>
              <a:rPr lang="en-US" b="1" dirty="0" smtClean="0"/>
              <a:t>they enjoy common sentiments born from their shared historical experience</a:t>
            </a:r>
            <a:r>
              <a:rPr lang="en-US" dirty="0" smtClean="0"/>
              <a:t>; and </a:t>
            </a:r>
          </a:p>
          <a:p>
            <a:pPr marL="571500" indent="-571500">
              <a:buFont typeface="+mj-lt"/>
              <a:buAutoNum type="romanLcPeriod"/>
            </a:pPr>
            <a:r>
              <a:rPr lang="en-US" dirty="0" smtClean="0"/>
              <a:t>Third, </a:t>
            </a:r>
            <a:r>
              <a:rPr lang="en-US" b="1" dirty="0" smtClean="0"/>
              <a:t>they regard certain dates which define their unique history as particularly worthy of celebration.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Walzer’s</a:t>
            </a:r>
            <a:r>
              <a:rPr lang="en-US" dirty="0" smtClean="0"/>
              <a:t> Criticism (Contd.)</a:t>
            </a:r>
            <a:endParaRPr lang="en-US" dirty="0"/>
          </a:p>
        </p:txBody>
      </p:sp>
      <p:sp>
        <p:nvSpPr>
          <p:cNvPr id="3" name="Content Placeholder 2"/>
          <p:cNvSpPr>
            <a:spLocks noGrp="1"/>
          </p:cNvSpPr>
          <p:nvPr>
            <p:ph idx="1"/>
          </p:nvPr>
        </p:nvSpPr>
        <p:spPr>
          <a:xfrm>
            <a:off x="457200" y="1600200"/>
            <a:ext cx="8229600" cy="5486400"/>
          </a:xfrm>
        </p:spPr>
        <p:txBody>
          <a:bodyPr>
            <a:normAutofit/>
          </a:bodyPr>
          <a:lstStyle/>
          <a:p>
            <a:r>
              <a:rPr lang="en-US" dirty="0" smtClean="0"/>
              <a:t>Despite the idea of a global village in an inter-connected globalizing world, it has not altered the fact that </a:t>
            </a:r>
            <a:r>
              <a:rPr lang="en-US" b="1" dirty="0" smtClean="0"/>
              <a:t>there are no equivalent historical points of reference which are important for the entire human race.</a:t>
            </a:r>
          </a:p>
          <a:p>
            <a:r>
              <a:rPr lang="en-US" dirty="0" smtClean="0"/>
              <a:t>It is therefore essential to distinguish between the domain in which citizenship has real meaning and significance- the democratic nation-state- and the domain in which it has no obvious meaning at all-the world at large.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Walzer’s</a:t>
            </a:r>
            <a:r>
              <a:rPr lang="en-US" dirty="0" smtClean="0"/>
              <a:t> Criticism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second point is that the </a:t>
            </a:r>
            <a:r>
              <a:rPr lang="en-US" b="1" dirty="0" smtClean="0"/>
              <a:t>common culture which binds national citizens together enables them to agree on the precise rights and duties which are constitutive of their membership of a distinctive political community.</a:t>
            </a:r>
          </a:p>
          <a:p>
            <a:r>
              <a:rPr lang="en-US" b="1" dirty="0" smtClean="0"/>
              <a:t>Because there is no global political culture it is hardly surprising that human beings have not reached an agreement about the rights and duties that world citizens can expect from each other.</a:t>
            </a:r>
          </a:p>
          <a:p>
            <a:pPr>
              <a:buNone/>
            </a:pPr>
            <a:endParaRPr lang="en-US" b="1" dirty="0" smtClean="0"/>
          </a:p>
          <a:p>
            <a:pPr>
              <a:buNone/>
            </a:pPr>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Lack of Global Political Culture and Cosmopolitan Political Institutions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Thus, it is unremarkable that </a:t>
            </a:r>
            <a:r>
              <a:rPr lang="en-US" b="1" dirty="0" smtClean="0"/>
              <a:t>the world lacks cosmopolitan political institutions which are empowered to uphold the rights and obligations of cosmopolitan citizens.</a:t>
            </a:r>
          </a:p>
          <a:p>
            <a:r>
              <a:rPr lang="en-US" dirty="0" smtClean="0"/>
              <a:t>The central implication of this argument is that although the idea of cosmopolitan citizenship may well embody </a:t>
            </a:r>
            <a:r>
              <a:rPr lang="en-US" b="1" dirty="0" smtClean="0"/>
              <a:t>noble moral aspirations,</a:t>
            </a:r>
            <a:r>
              <a:rPr lang="en-US" dirty="0" smtClean="0"/>
              <a:t> and although it may have the </a:t>
            </a:r>
            <a:r>
              <a:rPr lang="en-US" b="1" dirty="0" smtClean="0"/>
              <a:t>welcome effect of persuading individuals to take their global responsibilities more seriously, it distorts the true meaning of citizenship.</a:t>
            </a:r>
          </a:p>
          <a:p>
            <a:r>
              <a:rPr lang="en-US" dirty="0" smtClean="0"/>
              <a:t>To be a citizen in the true sense of the word is to </a:t>
            </a:r>
            <a:r>
              <a:rPr lang="en-US" b="1" dirty="0" smtClean="0"/>
              <a:t>possess rights and duties which are defined by law and protected by the institutions of the state. </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of Participation and Representation in </a:t>
            </a:r>
            <a:r>
              <a:rPr lang="en-US" dirty="0" smtClean="0"/>
              <a:t>Politics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A third point, the most important of all, is that </a:t>
            </a:r>
            <a:r>
              <a:rPr lang="en-US" b="1" dirty="0" smtClean="0"/>
              <a:t>citizenship refers to the right of participation and representation in politics.</a:t>
            </a:r>
            <a:r>
              <a:rPr lang="en-US" dirty="0" smtClean="0"/>
              <a:t> To be a citizen of a state is to be a co-legislator, if not directly through the forms of active political participation then indirectly through elected representatives who decide for the whole political community within a democratic public sphere.</a:t>
            </a:r>
          </a:p>
          <a:p>
            <a:r>
              <a:rPr lang="en-US" dirty="0" err="1" smtClean="0"/>
              <a:t>Walzer</a:t>
            </a:r>
            <a:r>
              <a:rPr lang="en-US" dirty="0" smtClean="0"/>
              <a:t> stresses that </a:t>
            </a:r>
            <a:r>
              <a:rPr lang="en-US" b="1" dirty="0" smtClean="0"/>
              <a:t>there is no equivalent form of joint rule within world society; nor is there a global public sphere which brings cosmopolitan citizens together to legislate for humanity as a whole. </a:t>
            </a:r>
            <a:r>
              <a:rPr lang="en-US" dirty="0" smtClean="0"/>
              <a:t>The notion of participation in politics which is at the heart of the civic ideal is lacking here very prominently.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1297</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Evolution of the Concept</vt:lpstr>
      <vt:lpstr>Post-war Period and Global Social Movements</vt:lpstr>
      <vt:lpstr>Cosmopolitan Projects Challenged</vt:lpstr>
      <vt:lpstr>Cosmopolitan Projects Challenged</vt:lpstr>
      <vt:lpstr>Michael Walzer’s Criticism</vt:lpstr>
      <vt:lpstr>Walzer’s Criticism (Contd.)</vt:lpstr>
      <vt:lpstr>Walzer’s Criticism (Contd.)</vt:lpstr>
      <vt:lpstr>Lack of Global Political Culture and Cosmopolitan Political Institutions</vt:lpstr>
      <vt:lpstr>Right of Participation and Representation in Politics</vt:lpstr>
      <vt:lpstr>Essentially Communitarian Argument</vt:lpstr>
      <vt:lpstr>Essentially Communitarian Argument (Contd.)</vt:lpstr>
      <vt:lpstr>Development of Civic Virtues within Existing National Communities</vt:lpstr>
      <vt:lpstr>Concluding Observations</vt:lpstr>
      <vt:lpstr>Concluding Observations (Cont.)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the Concept</dc:title>
  <dc:creator>Superman</dc:creator>
  <cp:lastModifiedBy>Superman</cp:lastModifiedBy>
  <cp:revision>53</cp:revision>
  <dcterms:created xsi:type="dcterms:W3CDTF">2006-08-16T00:00:00Z</dcterms:created>
  <dcterms:modified xsi:type="dcterms:W3CDTF">2021-11-05T07:19:11Z</dcterms:modified>
</cp:coreProperties>
</file>