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Beginning of Bourgeois Politics 17</a:t>
            </a:r>
            <a:r>
              <a:rPr lang="en-US" baseline="30000" dirty="0" smtClean="0"/>
              <a:t>th</a:t>
            </a:r>
            <a:r>
              <a:rPr lang="en-US" dirty="0" smtClean="0"/>
              <a:t> Century Eng: Hobbes and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new class of bourgeoisie and the king were allies in the initial days of capitalist mode of production to fight out the feudal order</a:t>
            </a:r>
            <a:r>
              <a:rPr lang="en-US" dirty="0" smtClean="0"/>
              <a:t> and to hasten the process of social transformation.</a:t>
            </a:r>
          </a:p>
          <a:p>
            <a:r>
              <a:rPr lang="en-US" dirty="0" smtClean="0"/>
              <a:t>But </a:t>
            </a:r>
            <a:r>
              <a:rPr lang="en-US" b="1" dirty="0" smtClean="0"/>
              <a:t>once the social transformation in the direction of capitalism was made visible</a:t>
            </a:r>
            <a:r>
              <a:rPr lang="en-US" dirty="0" smtClean="0"/>
              <a:t> (and the bourgeoisie assumed distinctly the role of a capitalist class) the </a:t>
            </a:r>
            <a:r>
              <a:rPr lang="en-US" b="1" dirty="0" smtClean="0"/>
              <a:t>bourgeoisie made the royal power the new target of their attack.</a:t>
            </a:r>
          </a:p>
          <a:p>
            <a:r>
              <a:rPr lang="en-US" dirty="0" smtClean="0"/>
              <a:t>Two Revolutions: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1641-Puritan Revolution</a:t>
            </a:r>
            <a:r>
              <a:rPr lang="en-US" dirty="0" smtClean="0"/>
              <a:t> (bloody revolution)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1688-the Glorious Revolution </a:t>
            </a:r>
            <a:r>
              <a:rPr lang="en-US" dirty="0" smtClean="0"/>
              <a:t>(a bloodless revolution)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Hobbes’ Doctrine of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Hobbes’ </a:t>
            </a:r>
            <a:r>
              <a:rPr lang="en-US" b="1" dirty="0" smtClean="0"/>
              <a:t>doctrine of causality</a:t>
            </a:r>
            <a:r>
              <a:rPr lang="en-US" dirty="0" smtClean="0"/>
              <a:t> is another important component of his philosophy which follows from Hobbes’ theory of motion.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the knowledgeable world</a:t>
            </a:r>
            <a:r>
              <a:rPr lang="en-US" dirty="0" smtClean="0"/>
              <a:t> is in motion, then certainly it </a:t>
            </a:r>
            <a:r>
              <a:rPr lang="en-US" b="1" dirty="0" smtClean="0"/>
              <a:t>has its before and after (cause and effect) </a:t>
            </a:r>
            <a:r>
              <a:rPr lang="en-US" dirty="0" smtClean="0"/>
              <a:t>and </a:t>
            </a:r>
            <a:r>
              <a:rPr lang="en-US" b="1" dirty="0" smtClean="0"/>
              <a:t>every after represents a movement away from its before</a:t>
            </a:r>
            <a:r>
              <a:rPr lang="en-US" dirty="0" smtClean="0"/>
              <a:t> and, therefore, is invariably an effect of the latter.</a:t>
            </a:r>
          </a:p>
          <a:p>
            <a:r>
              <a:rPr lang="en-US" dirty="0" smtClean="0"/>
              <a:t>Therefore, </a:t>
            </a:r>
            <a:r>
              <a:rPr lang="en-US" b="1" dirty="0" smtClean="0"/>
              <a:t>his hypothesis- the state of nature is not anything  accidental or erratic but it actually logically follows from his laws of motion, his doctrine of causality and his axiomatic method.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of Human Society and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know/identify the cause of human society and state </a:t>
            </a:r>
            <a:r>
              <a:rPr lang="en-US" b="1" dirty="0" smtClean="0"/>
              <a:t>history does not help very much in locating the point at which the society and state of man came into existence.</a:t>
            </a:r>
          </a:p>
          <a:p>
            <a:r>
              <a:rPr lang="en-US" dirty="0" smtClean="0"/>
              <a:t>Hobbes </a:t>
            </a:r>
            <a:r>
              <a:rPr lang="en-US" b="1" dirty="0" smtClean="0"/>
              <a:t>cannot take shelter in theology because of his materialistic view.</a:t>
            </a:r>
            <a:r>
              <a:rPr lang="en-US" dirty="0" smtClean="0"/>
              <a:t> He cannot take help from metaphysics either.</a:t>
            </a:r>
          </a:p>
          <a:p>
            <a:r>
              <a:rPr lang="en-US" dirty="0" smtClean="0"/>
              <a:t>As </a:t>
            </a:r>
            <a:r>
              <a:rPr lang="en-US" b="1" dirty="0" smtClean="0"/>
              <a:t>under the influence of geometry he has already taken axiom as the important instrument of knowledge Hobbes clings on to the hypothetical state of nature.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Revolution in Western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Hobbesian</a:t>
            </a:r>
            <a:r>
              <a:rPr lang="en-US" dirty="0" smtClean="0"/>
              <a:t> theory constructed on the foundation of this state of nature </a:t>
            </a:r>
            <a:r>
              <a:rPr lang="en-US" b="1" dirty="0" smtClean="0"/>
              <a:t>brings in a revolution in Western politics. </a:t>
            </a:r>
            <a:r>
              <a:rPr lang="en-US" dirty="0" smtClean="0"/>
              <a:t>There are </a:t>
            </a:r>
            <a:r>
              <a:rPr lang="en-US" b="1" dirty="0" smtClean="0"/>
              <a:t>several reasons</a:t>
            </a:r>
            <a:r>
              <a:rPr lang="en-US" dirty="0" smtClean="0"/>
              <a:t> for this to be termed a revolution.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 the first place, Hobbes </a:t>
            </a:r>
            <a:r>
              <a:rPr lang="en-US" b="1" dirty="0" smtClean="0"/>
              <a:t>rejects outright the theological or metaphysical foundation of politics.</a:t>
            </a:r>
            <a:r>
              <a:rPr lang="en-US" dirty="0" smtClean="0"/>
              <a:t> He</a:t>
            </a:r>
            <a:r>
              <a:rPr lang="en-US" b="1" dirty="0" smtClean="0"/>
              <a:t> rejects the theory of divine rights</a:t>
            </a:r>
            <a:r>
              <a:rPr lang="en-US" dirty="0" smtClean="0"/>
              <a:t> and states without any ambiguity that man’s </a:t>
            </a:r>
            <a:r>
              <a:rPr lang="en-US" b="1" dirty="0" smtClean="0"/>
              <a:t>society, state and government are all his deliberate creation </a:t>
            </a:r>
            <a:r>
              <a:rPr lang="en-US" dirty="0" smtClean="0"/>
              <a:t>for his own convenience.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Secondly, at Hobbes’ hands </a:t>
            </a:r>
            <a:r>
              <a:rPr lang="en-US" b="1" dirty="0" smtClean="0"/>
              <a:t>politics for the first time, becomes a science.</a:t>
            </a:r>
            <a:r>
              <a:rPr lang="en-US" dirty="0" smtClean="0"/>
              <a:t> Politics is </a:t>
            </a:r>
            <a:r>
              <a:rPr lang="en-US" b="1" dirty="0" smtClean="0"/>
              <a:t>not merely given a purely secular character but a scientific character</a:t>
            </a:r>
            <a:r>
              <a:rPr lang="en-US" dirty="0" smtClean="0"/>
              <a:t> as well (good use of scientific assumptions).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Revolution…(contd.)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None/>
            </a:pPr>
            <a:r>
              <a:rPr lang="en-US" dirty="0" smtClean="0"/>
              <a:t>iii. Thirdly, in Hobbes’ theory </a:t>
            </a:r>
            <a:r>
              <a:rPr lang="en-US" b="1" dirty="0" smtClean="0"/>
              <a:t>politics is clearly given a rational foundation (triumph of human reason).</a:t>
            </a:r>
            <a:r>
              <a:rPr lang="en-US" dirty="0" smtClean="0"/>
              <a:t> To him the emergence of society and state means a triumph of human reason. </a:t>
            </a:r>
            <a:r>
              <a:rPr lang="en-US" b="1" dirty="0" smtClean="0"/>
              <a:t>Society and state are shown to be the result of a contract.</a:t>
            </a:r>
            <a:r>
              <a:rPr lang="en-US" dirty="0" smtClean="0"/>
              <a:t>  Although it was a contract made by frightened human beings they could make it possible just because they </a:t>
            </a:r>
            <a:r>
              <a:rPr lang="en-US" b="1" dirty="0" smtClean="0"/>
              <a:t>chose to obey the dictates of reason.</a:t>
            </a:r>
          </a:p>
          <a:p>
            <a:pPr marL="571500" indent="-571500"/>
            <a:r>
              <a:rPr lang="en-US" b="1" dirty="0" smtClean="0"/>
              <a:t>Society without this reason means chaos and destruction. </a:t>
            </a:r>
            <a:r>
              <a:rPr lang="en-US" dirty="0" smtClean="0"/>
              <a:t>For Hobbes </a:t>
            </a:r>
            <a:r>
              <a:rPr lang="en-US" b="1" dirty="0" smtClean="0"/>
              <a:t>reason, ultimately, is the arbiter in politics.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Question of Authority and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very important that long after Aristotle, Hobbes again</a:t>
            </a:r>
            <a:r>
              <a:rPr lang="en-US" b="1" dirty="0" smtClean="0"/>
              <a:t> picks up the question of authority and obedience as the core problem of politics </a:t>
            </a:r>
            <a:r>
              <a:rPr lang="en-US" dirty="0" smtClean="0"/>
              <a:t>and treats it in a way hitherto unknown in European political thought.</a:t>
            </a:r>
          </a:p>
          <a:p>
            <a:r>
              <a:rPr lang="en-US" dirty="0" smtClean="0"/>
              <a:t>He feels that in the </a:t>
            </a:r>
            <a:r>
              <a:rPr lang="en-US" b="1" dirty="0" smtClean="0"/>
              <a:t>interest of stability and permanence of the social order,</a:t>
            </a:r>
            <a:r>
              <a:rPr lang="en-US" dirty="0" smtClean="0"/>
              <a:t> the most important thing needed is </a:t>
            </a:r>
            <a:r>
              <a:rPr lang="en-US" b="1" dirty="0" smtClean="0"/>
              <a:t>absolute political sovereignty </a:t>
            </a:r>
            <a:r>
              <a:rPr lang="en-US" dirty="0" smtClean="0"/>
              <a:t>and he derives its rationale not from any moral, religious or metaphysical argument, but </a:t>
            </a:r>
            <a:r>
              <a:rPr lang="en-US" b="1" dirty="0" smtClean="0"/>
              <a:t>strictly in the light of what he considers to be the bare facts of life.</a:t>
            </a:r>
          </a:p>
          <a:p>
            <a:r>
              <a:rPr lang="en-US" dirty="0" smtClean="0"/>
              <a:t>Here Hobbes’ argument is that the </a:t>
            </a:r>
            <a:r>
              <a:rPr lang="en-US" b="1" dirty="0" smtClean="0"/>
              <a:t>state will be all-powerful and subjects must gracefully submit to it</a:t>
            </a:r>
            <a:r>
              <a:rPr lang="en-US" dirty="0" smtClean="0"/>
              <a:t> just because this submission happens to be the </a:t>
            </a:r>
            <a:r>
              <a:rPr lang="en-US" b="1" dirty="0" smtClean="0"/>
              <a:t>price of their orderly civilized living.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Prudential and Rational Political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naturally a kind of political obligation based on </a:t>
            </a:r>
            <a:r>
              <a:rPr lang="en-US" b="1" dirty="0" smtClean="0"/>
              <a:t>considerations of expediency and hence it is clearly a prudential political obligation </a:t>
            </a:r>
            <a:r>
              <a:rPr lang="en-US" dirty="0" smtClean="0"/>
              <a:t>in view of the fact that the disadvantages of disobedience are too great to bear.</a:t>
            </a:r>
          </a:p>
          <a:p>
            <a:r>
              <a:rPr lang="en-US" dirty="0" smtClean="0"/>
              <a:t>Yet it is </a:t>
            </a:r>
            <a:r>
              <a:rPr lang="en-US" b="1" dirty="0" smtClean="0"/>
              <a:t>a rational obligation in that it is not out of any momentary impulse,</a:t>
            </a:r>
            <a:r>
              <a:rPr lang="en-US" dirty="0" smtClean="0"/>
              <a:t> but as a result of a well-reasoned calculation.</a:t>
            </a:r>
          </a:p>
          <a:p>
            <a:r>
              <a:rPr lang="en-US" dirty="0" smtClean="0"/>
              <a:t>But, in any case, it is </a:t>
            </a:r>
            <a:r>
              <a:rPr lang="en-US" b="1" dirty="0" smtClean="0"/>
              <a:t>not a moral obligation of the type envisaged by Aristotle </a:t>
            </a:r>
            <a:r>
              <a:rPr lang="en-US" dirty="0" smtClean="0"/>
              <a:t>for, unlike the latter, Hobbes never suggests that obedience to authority is meant to bring one’s moral improvement.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Moral Obligation by 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Arguments may, however, be stretched to show that Hobbes’ obligation is, </a:t>
            </a:r>
            <a:r>
              <a:rPr lang="en-US" b="1" dirty="0" smtClean="0"/>
              <a:t>by implication, a moral obligation as well.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instance, </a:t>
            </a:r>
            <a:r>
              <a:rPr lang="en-US" b="1" dirty="0" smtClean="0"/>
              <a:t>if conditions of civilized living are taken to be the necessary prerequisites for man’s moral betterment, then, Hobbes’ sovereign ensuring these conditions must be viewed as an instrument of moral progress </a:t>
            </a:r>
            <a:r>
              <a:rPr lang="en-US" dirty="0" smtClean="0"/>
              <a:t>and in that case </a:t>
            </a:r>
            <a:r>
              <a:rPr lang="en-US" b="1" dirty="0" smtClean="0"/>
              <a:t>obedience to this authority may be shown to be determined by a moral cause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But, no matter whether it is a prudential or moral obligation, the fact remains that Hobbes very seriously takes the problem of political obligation and tries to give a </a:t>
            </a:r>
            <a:r>
              <a:rPr lang="en-US" b="1" dirty="0" smtClean="0"/>
              <a:t>clear and unambiguous answer to this question.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Hobbes realizes that to talk about absolute sovereignty is not enough. It is also very important to devise </a:t>
            </a:r>
            <a:r>
              <a:rPr lang="en-US" b="1" dirty="0" smtClean="0"/>
              <a:t>suitable means through which this idea of absolute sovereignty may be given effect to.</a:t>
            </a:r>
          </a:p>
          <a:p>
            <a:r>
              <a:rPr lang="en-US" dirty="0" smtClean="0"/>
              <a:t>That is why he conceives of </a:t>
            </a:r>
            <a:r>
              <a:rPr lang="en-US" b="1" dirty="0" smtClean="0"/>
              <a:t>law as nothing but the command of the state and puts the sovereign authority much above this law. </a:t>
            </a:r>
            <a:r>
              <a:rPr lang="en-US" dirty="0" smtClean="0"/>
              <a:t>Hobbes is </a:t>
            </a:r>
            <a:r>
              <a:rPr lang="en-US" b="1" dirty="0" smtClean="0"/>
              <a:t>convinced that an orderly society thrives mainly on political control</a:t>
            </a:r>
            <a:r>
              <a:rPr lang="en-US" dirty="0" smtClean="0"/>
              <a:t> which has to be stabilized by making citizens obey laws without grudge and grumble as their duty.</a:t>
            </a:r>
          </a:p>
          <a:p>
            <a:r>
              <a:rPr lang="en-US" dirty="0" smtClean="0"/>
              <a:t>And, lastly, it is the intention of Hobbes to show that </a:t>
            </a:r>
            <a:r>
              <a:rPr lang="en-US" b="1" dirty="0" smtClean="0"/>
              <a:t>the whole political arrangement is not arbitrarily imposed by those who control it, but is rather the result of a careful choice</a:t>
            </a:r>
            <a:r>
              <a:rPr lang="en-US" dirty="0" smtClean="0"/>
              <a:t> exercised by those who submit to it. 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Sovereignty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other words, his point is that </a:t>
            </a:r>
            <a:r>
              <a:rPr lang="en-US" b="1" dirty="0" smtClean="0"/>
              <a:t>the state, by nature, is formidable political authority. By nature, it is all-pervasive.</a:t>
            </a:r>
            <a:r>
              <a:rPr lang="en-US" dirty="0" smtClean="0"/>
              <a:t> But, then, they work just because </a:t>
            </a:r>
            <a:r>
              <a:rPr lang="en-US" b="1" dirty="0" smtClean="0"/>
              <a:t>people living under them have voluntarily consented to have such things.</a:t>
            </a:r>
          </a:p>
          <a:p>
            <a:r>
              <a:rPr lang="en-US" dirty="0" smtClean="0"/>
              <a:t>In this way, Hobbes </a:t>
            </a:r>
            <a:r>
              <a:rPr lang="en-US" b="1" dirty="0" smtClean="0"/>
              <a:t>tries to effect a marriage between force and consent.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Hobbes’ State of Nature: More than a Methodological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a careful observation it can be noticed how the </a:t>
            </a:r>
            <a:r>
              <a:rPr lang="en-US" b="1" dirty="0" smtClean="0"/>
              <a:t>state of things as assumed to be prevailing in the state of nature virtually reflects the conditions of the bourgeois society</a:t>
            </a:r>
            <a:r>
              <a:rPr lang="en-US" dirty="0" smtClean="0"/>
              <a:t> in its early phase of development.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man as depicted in Hobbes’ state of nature is essentially a bourgeois man frantically looking for glory and gain at any cost, driven solely by the lust for power</a:t>
            </a:r>
            <a:r>
              <a:rPr lang="en-US" dirty="0" smtClean="0"/>
              <a:t> and by the fantastic </a:t>
            </a:r>
            <a:r>
              <a:rPr lang="en-US" b="1" dirty="0" smtClean="0"/>
              <a:t>appetite for material achievements.</a:t>
            </a:r>
          </a:p>
          <a:p>
            <a:r>
              <a:rPr lang="en-US" dirty="0" smtClean="0"/>
              <a:t>A society comprising such egoistic individuals must be a </a:t>
            </a:r>
            <a:r>
              <a:rPr lang="en-US" b="1" dirty="0" smtClean="0"/>
              <a:t>society marked by fierce competition and struggle </a:t>
            </a:r>
            <a:r>
              <a:rPr lang="en-US" dirty="0" smtClean="0"/>
              <a:t>that, </a:t>
            </a:r>
            <a:r>
              <a:rPr lang="en-US" b="1" dirty="0" smtClean="0"/>
              <a:t>in the long run, might threaten its very survival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Puritan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Puritan Revolution in England really </a:t>
            </a:r>
            <a:r>
              <a:rPr lang="en-US" b="1" dirty="0" smtClean="0"/>
              <a:t>began with the convening of the Long Parliament in Nov, 1640 </a:t>
            </a:r>
            <a:r>
              <a:rPr lang="en-US" dirty="0" smtClean="0"/>
              <a:t>(long because not dissolved for 12 years).</a:t>
            </a:r>
          </a:p>
          <a:p>
            <a:r>
              <a:rPr lang="en-US" b="1" dirty="0" smtClean="0"/>
              <a:t>Puritans were a band of religious dissenters</a:t>
            </a:r>
            <a:r>
              <a:rPr lang="en-US" dirty="0" smtClean="0"/>
              <a:t> who were in majority in the Parliament. </a:t>
            </a:r>
            <a:r>
              <a:rPr lang="en-US" b="1" dirty="0" smtClean="0"/>
              <a:t>Beneath the veneer of their spiritual enthusiasm there lay a distinct class interest.</a:t>
            </a:r>
          </a:p>
          <a:p>
            <a:r>
              <a:rPr lang="en-US" dirty="0" smtClean="0"/>
              <a:t>So Puritan Revolution was the </a:t>
            </a:r>
            <a:r>
              <a:rPr lang="en-US" b="1" dirty="0" smtClean="0"/>
              <a:t>first successful bourgeois revolution in England.</a:t>
            </a:r>
          </a:p>
          <a:p>
            <a:r>
              <a:rPr lang="en-US" b="1" dirty="0" smtClean="0"/>
              <a:t>1588- Spanish Armada-England’s victory over Spain and the initial consolidation of the English bourgeoisie</a:t>
            </a:r>
            <a:r>
              <a:rPr lang="en-US" dirty="0" smtClean="0"/>
              <a:t> was completed by 1588. This signified the </a:t>
            </a:r>
            <a:r>
              <a:rPr lang="en-US" b="1" dirty="0" smtClean="0"/>
              <a:t>role of English merchant class English naval power. 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Hobbes’ State…(contd.)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the bourgeois society </a:t>
            </a:r>
            <a:r>
              <a:rPr lang="en-US" b="1" dirty="0" smtClean="0"/>
              <a:t>relations between men were determined by the impersonal relations of the market </a:t>
            </a:r>
            <a:r>
              <a:rPr lang="en-US" dirty="0" smtClean="0"/>
              <a:t>and, therefore, were much more complex.</a:t>
            </a:r>
          </a:p>
          <a:p>
            <a:r>
              <a:rPr lang="en-US" b="1" dirty="0" smtClean="0"/>
              <a:t>Unless these complex market relations were adequately regulated they might bring in anarch</a:t>
            </a:r>
            <a:r>
              <a:rPr lang="en-US" dirty="0" smtClean="0"/>
              <a:t>y as there was lack of a built-in order and harmony in the capitalist society during this initial phase.</a:t>
            </a:r>
          </a:p>
          <a:p>
            <a:r>
              <a:rPr lang="en-US" dirty="0" smtClean="0"/>
              <a:t>Hence the bourgeoisie in the early phase </a:t>
            </a:r>
            <a:r>
              <a:rPr lang="en-US" b="1" dirty="0" smtClean="0"/>
              <a:t>needed a sovereign state to impose regulations</a:t>
            </a:r>
            <a:r>
              <a:rPr lang="en-US" dirty="0" smtClean="0"/>
              <a:t> whereby their own operations might assume a distinctly orderly shape. </a:t>
            </a:r>
          </a:p>
          <a:p>
            <a:r>
              <a:rPr lang="en-US" dirty="0" smtClean="0"/>
              <a:t>Thus, by means of his political theory, Hobbes was trying to give </a:t>
            </a:r>
            <a:r>
              <a:rPr lang="en-US" b="1" dirty="0" smtClean="0"/>
              <a:t>a carefully devised political advice to the contemporary bourgeoisie to grow only under the supervision of a sovereign state. </a:t>
            </a:r>
          </a:p>
          <a:p>
            <a:r>
              <a:rPr lang="en-US" dirty="0" smtClean="0"/>
              <a:t>But while he emphasized the need of political control he, however, </a:t>
            </a:r>
            <a:r>
              <a:rPr lang="en-US" b="1" dirty="0" smtClean="0"/>
              <a:t>could not spell out on questions like who and in what manner would wield this political control.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Hobbesian</a:t>
            </a:r>
            <a:r>
              <a:rPr lang="en-US" dirty="0" smtClean="0"/>
              <a:t> Approach to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Hobbesian</a:t>
            </a:r>
            <a:r>
              <a:rPr lang="en-US" b="1" dirty="0" smtClean="0"/>
              <a:t> approach to politics was derived from Machiavelli</a:t>
            </a:r>
            <a:r>
              <a:rPr lang="en-US" dirty="0" smtClean="0"/>
              <a:t> and the </a:t>
            </a:r>
            <a:r>
              <a:rPr lang="en-US" b="1" dirty="0" smtClean="0"/>
              <a:t>core of his theoretical content was drawn from </a:t>
            </a:r>
            <a:r>
              <a:rPr lang="en-US" b="1" dirty="0" err="1" smtClean="0"/>
              <a:t>Bodin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With his secular approach to politics Machiavelli took care of the perspective of bourgeois political theory but failed to furnish with a proper content.</a:t>
            </a:r>
          </a:p>
          <a:p>
            <a:r>
              <a:rPr lang="en-US" dirty="0" smtClean="0"/>
              <a:t>By formulating </a:t>
            </a:r>
            <a:r>
              <a:rPr lang="en-US" b="1" dirty="0" smtClean="0"/>
              <a:t>a theory of the state and by giving focus on sovereignty as the fundamental ingredient of the state it was </a:t>
            </a:r>
            <a:r>
              <a:rPr lang="en-US" b="1" dirty="0" err="1" smtClean="0"/>
              <a:t>Bodin</a:t>
            </a:r>
            <a:r>
              <a:rPr lang="en-US" b="1" dirty="0" smtClean="0"/>
              <a:t> who sought to fill this gap </a:t>
            </a:r>
            <a:r>
              <a:rPr lang="en-US" dirty="0" smtClean="0"/>
              <a:t>and thus pointed the direction in which future political theory would evolve.</a:t>
            </a:r>
          </a:p>
          <a:p>
            <a:r>
              <a:rPr lang="en-US" dirty="0" smtClean="0"/>
              <a:t>But </a:t>
            </a:r>
            <a:r>
              <a:rPr lang="en-US" b="1" dirty="0" smtClean="0"/>
              <a:t>the corresponding problem of political obedience a neat solution of which might alone place the sovereignty of the state on a firmer foundation somehow escaped his attention. </a:t>
            </a:r>
            <a:r>
              <a:rPr lang="en-US" dirty="0" smtClean="0"/>
              <a:t>Hobbes steps in here.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Hobbes’ Fundamental Issues of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Following Machiavelli he </a:t>
            </a:r>
            <a:r>
              <a:rPr lang="en-US" b="1" dirty="0" smtClean="0"/>
              <a:t>placed politics on a materialist foundation and then went on to theorize not simply on the bourgeois man but on the bourgeois society as well.</a:t>
            </a:r>
          </a:p>
          <a:p>
            <a:r>
              <a:rPr lang="en-US" dirty="0" smtClean="0"/>
              <a:t>Hobbes revived the </a:t>
            </a:r>
            <a:r>
              <a:rPr lang="en-US" b="1" dirty="0" smtClean="0"/>
              <a:t>Aristotelian tradition </a:t>
            </a:r>
            <a:r>
              <a:rPr lang="en-US" dirty="0" smtClean="0"/>
              <a:t>of dealing with </a:t>
            </a:r>
            <a:r>
              <a:rPr lang="en-US" b="1" dirty="0" smtClean="0"/>
              <a:t>the fundamental issues of politics.</a:t>
            </a:r>
            <a:r>
              <a:rPr lang="en-US" dirty="0" smtClean="0"/>
              <a:t> It can rightly be argued that modern systematic political theory, indeed, begins with Hobbes.</a:t>
            </a:r>
          </a:p>
          <a:p>
            <a:r>
              <a:rPr lang="en-US" dirty="0" smtClean="0"/>
              <a:t>He </a:t>
            </a:r>
            <a:r>
              <a:rPr lang="en-US" b="1" dirty="0" smtClean="0"/>
              <a:t>deals with things strictly political and furnishes well-reasoned answers to questions  that have ever remained vital issues</a:t>
            </a:r>
            <a:r>
              <a:rPr lang="en-US" dirty="0" smtClean="0"/>
              <a:t> in the province of politics.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Hobbes’ Fundamental…(contd.)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Why do people at all need state and government;</a:t>
            </a:r>
          </a:p>
          <a:p>
            <a:r>
              <a:rPr lang="en-US" b="1" dirty="0" smtClean="0"/>
              <a:t>What again is the basis of their functioning; and, further,</a:t>
            </a:r>
          </a:p>
          <a:p>
            <a:r>
              <a:rPr lang="en-US" b="1" dirty="0" smtClean="0"/>
              <a:t>Why and how people living under the state and government are to remain loyal to them are the three fundamental questions </a:t>
            </a:r>
            <a:r>
              <a:rPr lang="en-US" dirty="0" smtClean="0"/>
              <a:t>that receive most of Hobbes’ attention.</a:t>
            </a:r>
          </a:p>
          <a:p>
            <a:r>
              <a:rPr lang="en-US" dirty="0" smtClean="0"/>
              <a:t>For answering these questions </a:t>
            </a:r>
            <a:r>
              <a:rPr lang="en-US" b="1" dirty="0" smtClean="0"/>
              <a:t>Hobbes turns neither to theology nor to history. </a:t>
            </a:r>
            <a:r>
              <a:rPr lang="en-US" dirty="0" smtClean="0"/>
              <a:t>Indeed, he </a:t>
            </a:r>
            <a:r>
              <a:rPr lang="en-US" b="1" dirty="0" smtClean="0"/>
              <a:t>chooses to rely on hypothesis. </a:t>
            </a:r>
            <a:r>
              <a:rPr lang="en-US" dirty="0" smtClean="0"/>
              <a:t>This hypothesis is about the </a:t>
            </a:r>
            <a:r>
              <a:rPr lang="en-US" b="1" dirty="0" smtClean="0"/>
              <a:t>state of nature- a condition that, he feels, alone explains the emergence of civilized society and government and the basis of their working.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Hobbes’ Methodology-Hypothetical State of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Civilized state and government came into existence due to a </a:t>
            </a:r>
            <a:r>
              <a:rPr lang="en-US" b="1" dirty="0" smtClean="0"/>
              <a:t>deliberate human choice expressed through the making of the contract.</a:t>
            </a:r>
            <a:r>
              <a:rPr lang="en-US" dirty="0" smtClean="0"/>
              <a:t> The people are obliged to give the sovereign authority their </a:t>
            </a:r>
            <a:r>
              <a:rPr lang="en-US" b="1" dirty="0" smtClean="0"/>
              <a:t>unconditional and perpetual obedience.</a:t>
            </a:r>
          </a:p>
          <a:p>
            <a:r>
              <a:rPr lang="en-US" dirty="0" smtClean="0"/>
              <a:t>But on the other hand, the </a:t>
            </a:r>
            <a:r>
              <a:rPr lang="en-US" b="1" dirty="0" smtClean="0"/>
              <a:t>sovereign authority is free to exercise an unlimited power, </a:t>
            </a:r>
            <a:r>
              <a:rPr lang="en-US" dirty="0" smtClean="0"/>
              <a:t>others having no right to curb it.</a:t>
            </a:r>
          </a:p>
          <a:p>
            <a:r>
              <a:rPr lang="en-US" b="1" dirty="0" smtClean="0"/>
              <a:t>Law is nothing but his formal command.</a:t>
            </a:r>
            <a:r>
              <a:rPr lang="en-US" dirty="0" smtClean="0"/>
              <a:t> The sovereign alone has the right to make and repeal laws, but </a:t>
            </a:r>
            <a:r>
              <a:rPr lang="en-US" b="1" dirty="0" smtClean="0"/>
              <a:t>he himself is very much above it.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Hobbes’ Methodology…(contd.)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whole of Hobbes’</a:t>
            </a:r>
            <a:r>
              <a:rPr lang="en-US" b="1" dirty="0" smtClean="0"/>
              <a:t> political theory rests upon his assumption about a set of conditions prevailing in the state of nature.</a:t>
            </a:r>
          </a:p>
          <a:p>
            <a:r>
              <a:rPr lang="en-US" dirty="0" smtClean="0"/>
              <a:t>Since he takes the state of nature </a:t>
            </a:r>
            <a:r>
              <a:rPr lang="en-US" b="1" dirty="0" smtClean="0"/>
              <a:t>as nothing more than a logical hypothesis necessary for constructing his political theory Hobbes does not care for its historicity. </a:t>
            </a:r>
            <a:r>
              <a:rPr lang="en-US" dirty="0" smtClean="0"/>
              <a:t>It has </a:t>
            </a:r>
            <a:r>
              <a:rPr lang="en-US" b="1" dirty="0" smtClean="0"/>
              <a:t>only methodological uses</a:t>
            </a:r>
            <a:r>
              <a:rPr lang="en-US" dirty="0" smtClean="0"/>
              <a:t> for him.</a:t>
            </a:r>
          </a:p>
          <a:p>
            <a:r>
              <a:rPr lang="en-US" dirty="0" smtClean="0"/>
              <a:t>Hobbes’ philosophy was </a:t>
            </a:r>
            <a:r>
              <a:rPr lang="en-US" b="1" dirty="0" smtClean="0"/>
              <a:t>influenced by both Galileo (Law of Uniform Motion) and Euclid (47</a:t>
            </a:r>
            <a:r>
              <a:rPr lang="en-US" b="1" baseline="30000" dirty="0" smtClean="0"/>
              <a:t>th</a:t>
            </a:r>
            <a:r>
              <a:rPr lang="en-US" b="1" dirty="0" smtClean="0"/>
              <a:t> Proposition). </a:t>
            </a:r>
            <a:r>
              <a:rPr lang="en-US" dirty="0" smtClean="0"/>
              <a:t>So a </a:t>
            </a:r>
            <a:r>
              <a:rPr lang="en-US" b="1" dirty="0" smtClean="0"/>
              <a:t>synthesis between contemporary scientific knowledge and traditional geometrical method.</a:t>
            </a:r>
          </a:p>
          <a:p>
            <a:r>
              <a:rPr lang="en-US" dirty="0" smtClean="0"/>
              <a:t>This explains Hobbes’ reliance on the state of nature as a </a:t>
            </a:r>
            <a:r>
              <a:rPr lang="en-US" b="1" dirty="0" smtClean="0"/>
              <a:t>useful step toward an understanding of the nature and necessity of society and government.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Hobbes’ Axiomatic Method: A Methodological Base of His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axiomatic method in geometrical reasoning-the method of starting from self-evident assumptions to arrive at knowledge that is far from self-evident-</a:t>
            </a:r>
            <a:r>
              <a:rPr lang="en-US" dirty="0" smtClean="0"/>
              <a:t>appealed to him.</a:t>
            </a:r>
          </a:p>
          <a:p>
            <a:r>
              <a:rPr lang="en-US" dirty="0" smtClean="0"/>
              <a:t> Thus, he decided to make this axiomatic method a methodological base of his philosophy in so far as he was left convinced that </a:t>
            </a:r>
            <a:r>
              <a:rPr lang="en-US" b="1" dirty="0" smtClean="0"/>
              <a:t>to know a thing it is necessary to begin with some non-verifiable hypothesis.</a:t>
            </a:r>
          </a:p>
          <a:p>
            <a:r>
              <a:rPr lang="en-US" dirty="0" smtClean="0"/>
              <a:t>After setting the methodological base Hobbes </a:t>
            </a:r>
            <a:r>
              <a:rPr lang="en-US" b="1" dirty="0" smtClean="0"/>
              <a:t>proceeded to formulate his philosophical principles by making a good use of Galileo’s law of uniform motion.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Hobbes’ Materialistic View of the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Hobbes rested his philosophy on a</a:t>
            </a:r>
            <a:r>
              <a:rPr lang="en-US" b="1" dirty="0" smtClean="0"/>
              <a:t> materialistic view of the universe.</a:t>
            </a:r>
            <a:r>
              <a:rPr lang="en-US" dirty="0" smtClean="0"/>
              <a:t> The </a:t>
            </a:r>
            <a:r>
              <a:rPr lang="en-US" b="1" dirty="0" smtClean="0"/>
              <a:t>whole mass of things in the world represented matter alone</a:t>
            </a:r>
            <a:r>
              <a:rPr lang="en-US" dirty="0" smtClean="0"/>
              <a:t> and Hobbes chose to look at this matter </a:t>
            </a:r>
            <a:r>
              <a:rPr lang="en-US" b="1" dirty="0" smtClean="0"/>
              <a:t>in terms of Galileo’s law of uniform motion.</a:t>
            </a:r>
          </a:p>
          <a:p>
            <a:r>
              <a:rPr lang="en-US" b="1" dirty="0" smtClean="0"/>
              <a:t>An object in motion would stay in motion perpetually until something else stopped it. We are capable of knowing a thing just because it is set in motion.</a:t>
            </a:r>
          </a:p>
          <a:p>
            <a:r>
              <a:rPr lang="en-US" b="1" dirty="0" smtClean="0"/>
              <a:t>Objects in motion around us strike our sense organs and cause further motions within us</a:t>
            </a:r>
            <a:r>
              <a:rPr lang="en-US" dirty="0" smtClean="0"/>
              <a:t>. It is these </a:t>
            </a:r>
            <a:r>
              <a:rPr lang="en-US" b="1" dirty="0" smtClean="0"/>
              <a:t>internal motions that we perceive as sensations which, again, are the source of our knowledge.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2207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Beginning of Bourgeois Politics 17th Century Eng: Hobbes and Locke</vt:lpstr>
      <vt:lpstr>The Puritan Revolution</vt:lpstr>
      <vt:lpstr>Hobbesian Approach to Politics</vt:lpstr>
      <vt:lpstr>Hobbes’ Fundamental Issues of Politics</vt:lpstr>
      <vt:lpstr>Hobbes’ Fundamental…(contd.)</vt:lpstr>
      <vt:lpstr>Hobbes’ Methodology-Hypothetical State of Nature</vt:lpstr>
      <vt:lpstr>Hobbes’ Methodology…(contd.)</vt:lpstr>
      <vt:lpstr>Hobbes’ Axiomatic Method: A Methodological Base of His Philosophy</vt:lpstr>
      <vt:lpstr>Hobbes’ Materialistic View of the Universe</vt:lpstr>
      <vt:lpstr>Hobbes’ Doctrine of Causality</vt:lpstr>
      <vt:lpstr>Cause of Human Society and State</vt:lpstr>
      <vt:lpstr>A Revolution in Western Politics</vt:lpstr>
      <vt:lpstr>A Revolution…(contd.)</vt:lpstr>
      <vt:lpstr>The Question of Authority and Obedience</vt:lpstr>
      <vt:lpstr>Prudential and Rational Political Obligation</vt:lpstr>
      <vt:lpstr>A Moral Obligation by Implication</vt:lpstr>
      <vt:lpstr>Absolute Sovereignty</vt:lpstr>
      <vt:lpstr>Absolute Sovereignty (contd.)</vt:lpstr>
      <vt:lpstr>Hobbes’ State of Nature: More than a Methodological Tool</vt:lpstr>
      <vt:lpstr>Hobbes’ State…(contd.)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 of Bourgeois Politics 17th Century Eng: Hobbes and Locke</dc:title>
  <dc:creator>Superman</dc:creator>
  <cp:lastModifiedBy>Superman</cp:lastModifiedBy>
  <cp:revision>87</cp:revision>
  <dcterms:created xsi:type="dcterms:W3CDTF">2006-08-16T00:00:00Z</dcterms:created>
  <dcterms:modified xsi:type="dcterms:W3CDTF">2021-03-13T03:26:25Z</dcterms:modified>
</cp:coreProperties>
</file>