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74" r:id="rId8"/>
    <p:sldId id="261" r:id="rId9"/>
    <p:sldId id="262" r:id="rId10"/>
    <p:sldId id="275" r:id="rId11"/>
    <p:sldId id="263" r:id="rId12"/>
    <p:sldId id="264" r:id="rId13"/>
    <p:sldId id="265" r:id="rId14"/>
    <p:sldId id="266" r:id="rId15"/>
    <p:sldId id="276" r:id="rId16"/>
    <p:sldId id="267" r:id="rId17"/>
    <p:sldId id="268" r:id="rId18"/>
    <p:sldId id="277" r:id="rId19"/>
    <p:sldId id="269" r:id="rId20"/>
    <p:sldId id="270" r:id="rId21"/>
    <p:sldId id="27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Liberal or Moderate phase of the Movement and Industrialization</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The aim of industrialization goes back to the beginnings of the nationalist movement in India. During the </a:t>
            </a:r>
            <a:r>
              <a:rPr lang="en-US" b="1" dirty="0" smtClean="0"/>
              <a:t>liberal or moderate phase of the movement, from 1885 to 1905, the goal of industrialization through large –scale industries</a:t>
            </a:r>
            <a:r>
              <a:rPr lang="en-US" dirty="0" smtClean="0"/>
              <a:t> was taken to be a self-evident proposition.</a:t>
            </a:r>
          </a:p>
          <a:p>
            <a:r>
              <a:rPr lang="en-US" dirty="0" smtClean="0"/>
              <a:t>Indeed, by the end of the 19</a:t>
            </a:r>
            <a:r>
              <a:rPr lang="en-US" baseline="30000" dirty="0" smtClean="0"/>
              <a:t>th</a:t>
            </a:r>
            <a:r>
              <a:rPr lang="en-US" dirty="0" smtClean="0"/>
              <a:t> century, the demand for rapid industrialization of the country along modern industries had assumed national proportions.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Third Five Year Plan and the Role of the Public Sector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Meanwhile, </a:t>
            </a:r>
            <a:r>
              <a:rPr lang="en-US" b="1" dirty="0" smtClean="0"/>
              <a:t>the private sector was placed under a rigid system of licensing and strict controls </a:t>
            </a:r>
            <a:r>
              <a:rPr lang="en-US" dirty="0" smtClean="0"/>
              <a:t>over installation and expansion of industrial capacity</a:t>
            </a:r>
            <a:r>
              <a:rPr lang="en-US" dirty="0" smtClean="0"/>
              <a:t>.</a:t>
            </a:r>
          </a:p>
          <a:p>
            <a:r>
              <a:rPr lang="en-US" dirty="0" smtClean="0"/>
              <a:t>The Third Five Year Plan (1961) later </a:t>
            </a:r>
            <a:r>
              <a:rPr lang="en-US" b="1" dirty="0" smtClean="0"/>
              <a:t>elevated the role of the public sector to a higher level, both politically and ideologically.</a:t>
            </a:r>
            <a:r>
              <a:rPr lang="en-US" dirty="0" smtClean="0"/>
              <a:t> It posited an ‘even more dominant role’ for the public sector in economic development, and projected it ‘to grow both absolutely and in comparison and at a faster rate than the private sector</a:t>
            </a:r>
            <a:r>
              <a:rPr lang="en-US" dirty="0" smtClean="0"/>
              <a:t>’.</a:t>
            </a:r>
          </a:p>
          <a:p>
            <a:r>
              <a:rPr lang="en-US" dirty="0" smtClean="0"/>
              <a:t>The end purpose in assigning this role to the public sector was the achievement of a socialist society:</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Third Five Year </a:t>
            </a:r>
            <a:r>
              <a:rPr lang="en-US" dirty="0" smtClean="0"/>
              <a:t>Plan…(Contd.)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a:t>
            </a:r>
            <a:r>
              <a:rPr lang="en-US" dirty="0" smtClean="0"/>
              <a:t>In an underdeveloped country, a </a:t>
            </a:r>
            <a:r>
              <a:rPr lang="en-US" b="1" dirty="0" smtClean="0"/>
              <a:t>high rate of economic progress and the development of a large public sector and a cooperative sector are among the principal means for effecting the </a:t>
            </a:r>
            <a:r>
              <a:rPr lang="en-US" b="1" i="1" dirty="0" smtClean="0"/>
              <a:t>transition towards socialism’.</a:t>
            </a:r>
            <a:endParaRPr lang="en-US" b="1" dirty="0" smtClean="0"/>
          </a:p>
          <a:p>
            <a:r>
              <a:rPr lang="en-US" dirty="0" smtClean="0"/>
              <a:t>Thus, once the principal means of production would come to be publicly owned while the </a:t>
            </a:r>
            <a:r>
              <a:rPr lang="en-US" b="1" dirty="0" smtClean="0"/>
              <a:t>private sector had been drastically reduced to a relatively insignificant position, </a:t>
            </a:r>
            <a:r>
              <a:rPr lang="en-US" dirty="0" smtClean="0"/>
              <a:t>the transition to socialism would be completed. Indeed, </a:t>
            </a:r>
            <a:r>
              <a:rPr lang="en-US" b="1" dirty="0" smtClean="0"/>
              <a:t>Nehru </a:t>
            </a:r>
            <a:r>
              <a:rPr lang="en-US" dirty="0" smtClean="0"/>
              <a:t>believed in respect of the future of the </a:t>
            </a:r>
            <a:r>
              <a:rPr lang="en-US" b="1" dirty="0" smtClean="0"/>
              <a:t>private sector that it would gradually and ultimately fade away.</a:t>
            </a:r>
            <a:r>
              <a:rPr lang="en-US" b="1" i="1" dirty="0" smtClean="0"/>
              <a:t> </a:t>
            </a:r>
            <a:endParaRPr lang="en-US"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Congress Party, State Power, and Socialism</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pertinent question that emerges here is how Nehru was able to prevail in having his plan in respect of heavy industries and the public sector accepted. It was more interesting in view of the fact that </a:t>
            </a:r>
            <a:r>
              <a:rPr lang="en-US" b="1" dirty="0" smtClean="0"/>
              <a:t>prior to independence, even though Nehru had succeeded in converting a considerable part of the urban intelligentsia to socialism, the Congress party as such refused to accept socialism as its ideology or </a:t>
            </a:r>
            <a:r>
              <a:rPr lang="en-US" b="1" dirty="0" err="1" smtClean="0"/>
              <a:t>programme</a:t>
            </a:r>
            <a:r>
              <a:rPr lang="en-US" b="1" dirty="0" smtClean="0"/>
              <a:t>.</a:t>
            </a:r>
            <a:r>
              <a:rPr lang="en-US" dirty="0" smtClean="0"/>
              <a:t> </a:t>
            </a:r>
          </a:p>
          <a:p>
            <a:r>
              <a:rPr lang="en-US" dirty="0" smtClean="0"/>
              <a:t>The situation remained unchanged even during the initial years in the post-independence era. The movement towards such acceptance began only after the </a:t>
            </a:r>
            <a:r>
              <a:rPr lang="en-US" b="1" dirty="0" smtClean="0"/>
              <a:t>death of </a:t>
            </a:r>
            <a:r>
              <a:rPr lang="en-US" b="1" dirty="0" err="1" smtClean="0"/>
              <a:t>Sardar</a:t>
            </a:r>
            <a:r>
              <a:rPr lang="en-US" b="1" dirty="0" smtClean="0"/>
              <a:t> Patel at the end of 1950. Nehru then started the process of assuming supreme leadership within the party and government.</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 Party…(contd.)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major event in the political conflict that followed was the </a:t>
            </a:r>
            <a:r>
              <a:rPr lang="en-US" b="1" dirty="0" smtClean="0"/>
              <a:t>ouster in a ‘political coup’ of </a:t>
            </a:r>
            <a:r>
              <a:rPr lang="en-US" b="1" dirty="0" err="1" smtClean="0"/>
              <a:t>Purshottamdas</a:t>
            </a:r>
            <a:r>
              <a:rPr lang="en-US" b="1" dirty="0" smtClean="0"/>
              <a:t> </a:t>
            </a:r>
            <a:r>
              <a:rPr lang="en-US" b="1" dirty="0" err="1" smtClean="0"/>
              <a:t>Tandon</a:t>
            </a:r>
            <a:r>
              <a:rPr lang="en-US" b="1" dirty="0" smtClean="0"/>
              <a:t> from the leadership of the Congress party. </a:t>
            </a:r>
            <a:r>
              <a:rPr lang="en-US" dirty="0" smtClean="0"/>
              <a:t>Earlier, the election of </a:t>
            </a:r>
            <a:r>
              <a:rPr lang="en-US" dirty="0" err="1" smtClean="0"/>
              <a:t>Tandon</a:t>
            </a:r>
            <a:r>
              <a:rPr lang="en-US" dirty="0" smtClean="0"/>
              <a:t> as the president of the party revealed that there was </a:t>
            </a:r>
            <a:r>
              <a:rPr lang="en-US" b="1" dirty="0" smtClean="0"/>
              <a:t>no consensus over Nehru’s socialist model in the Congress party.</a:t>
            </a:r>
          </a:p>
          <a:p>
            <a:r>
              <a:rPr lang="en-US" b="1" dirty="0" smtClean="0"/>
              <a:t>Nehru could impose that consensus later, after assuming supreme leadership of the Congress party and consolidating his power in both party and government</a:t>
            </a:r>
            <a:r>
              <a:rPr lang="en-US" dirty="0" smtClean="0"/>
              <a:t>, because </a:t>
            </a:r>
            <a:r>
              <a:rPr lang="en-US" b="1" dirty="0" smtClean="0"/>
              <a:t>he was critically important to the Congress party in winning power through elections as a result of his great mass appeal.</a:t>
            </a:r>
            <a:r>
              <a:rPr lang="en-US" dirty="0" smtClean="0"/>
              <a:t> </a:t>
            </a:r>
          </a:p>
          <a:p>
            <a:r>
              <a:rPr lang="en-US" dirty="0" smtClean="0"/>
              <a:t>This explains to a great extent why Nehru could dominate and influence structure of the party by his indispensability.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Configuration within the Party</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Even conceding Nehru’s strategic importance politically, it is still a marvel that one man could move an organization in a direction that it had refused to comply in the past. </a:t>
            </a:r>
            <a:r>
              <a:rPr lang="en-US" b="1" dirty="0" smtClean="0"/>
              <a:t>What facilitated Nehru’s converting the Congress party to his socialist project was the class configuration within the party</a:t>
            </a:r>
            <a:r>
              <a:rPr lang="en-US" dirty="0" smtClean="0"/>
              <a:t> which developed as part of the historical evolution of the nationalist movement.</a:t>
            </a:r>
          </a:p>
          <a:p>
            <a:r>
              <a:rPr lang="en-US" dirty="0" smtClean="0"/>
              <a:t>The National Movement had been launched in the last quarter of the nineteenth century by the </a:t>
            </a:r>
            <a:r>
              <a:rPr lang="en-US" b="1" dirty="0" smtClean="0"/>
              <a:t>new middle class of the urban areas, which grew out of the impact of Western education.</a:t>
            </a:r>
          </a:p>
          <a:p>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Configuration…(contd.)</a:t>
            </a:r>
            <a:endParaRPr lang="en-US" dirty="0"/>
          </a:p>
        </p:txBody>
      </p:sp>
      <p:sp>
        <p:nvSpPr>
          <p:cNvPr id="3" name="Content Placeholder 2"/>
          <p:cNvSpPr>
            <a:spLocks noGrp="1"/>
          </p:cNvSpPr>
          <p:nvPr>
            <p:ph idx="1"/>
          </p:nvPr>
        </p:nvSpPr>
        <p:spPr/>
        <p:txBody>
          <a:bodyPr/>
          <a:lstStyle/>
          <a:p>
            <a:r>
              <a:rPr lang="en-US" dirty="0" smtClean="0"/>
              <a:t>The new middle class was </a:t>
            </a:r>
            <a:r>
              <a:rPr lang="en-US" b="1" dirty="0" smtClean="0"/>
              <a:t>later joined by much larger numbers from the middle and rich peasantry in several waves in the 1920s and 1930s.</a:t>
            </a:r>
            <a:r>
              <a:rPr lang="en-US" dirty="0" smtClean="0"/>
              <a:t> </a:t>
            </a:r>
            <a:endParaRPr lang="en-US" dirty="0" smtClean="0"/>
          </a:p>
          <a:p>
            <a:r>
              <a:rPr lang="en-US" dirty="0" smtClean="0"/>
              <a:t>This </a:t>
            </a:r>
            <a:r>
              <a:rPr lang="en-US" dirty="0" smtClean="0"/>
              <a:t>class alliance between the middle class and the peasantry, but under the leadership of the middle class, finally succeeded in replacing the colonial power.</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Configuration…(contd.)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b="1" dirty="0" smtClean="0"/>
              <a:t>Michal </a:t>
            </a:r>
            <a:r>
              <a:rPr lang="en-US" b="1" dirty="0" err="1" smtClean="0"/>
              <a:t>Kalecki</a:t>
            </a:r>
            <a:r>
              <a:rPr lang="en-US" dirty="0" smtClean="0"/>
              <a:t> (1976), the Marxist economist from Poland, conceptualized as </a:t>
            </a:r>
            <a:r>
              <a:rPr lang="en-US" b="1" dirty="0" smtClean="0"/>
              <a:t>‘intermediate regime’</a:t>
            </a:r>
            <a:r>
              <a:rPr lang="en-US" dirty="0" smtClean="0"/>
              <a:t> precisely such a situation in less developed countries, </a:t>
            </a:r>
            <a:r>
              <a:rPr lang="en-US" b="1" dirty="0" smtClean="0"/>
              <a:t>where the intermediate strata of the new middle class and the rich and middle peasantry held state power.</a:t>
            </a:r>
          </a:p>
          <a:p>
            <a:r>
              <a:rPr lang="en-US" dirty="0" smtClean="0"/>
              <a:t>It is noteworthy that during the course of the national movement, this </a:t>
            </a:r>
            <a:r>
              <a:rPr lang="en-US" b="1" dirty="0" smtClean="0"/>
              <a:t>primary alliance was supplemented by a subsidiary alliance which encompassed a largely passive capitalist class and a relatively small working class.</a:t>
            </a:r>
          </a:p>
          <a:p>
            <a:r>
              <a:rPr lang="en-US" dirty="0" smtClean="0"/>
              <a:t>Nonetheless, the newly installed intermediate regime in India was able to </a:t>
            </a:r>
            <a:r>
              <a:rPr lang="en-US" b="1" dirty="0" smtClean="0"/>
              <a:t>adopt or accommodate policies largely consistent with the interests of the primary class alliance.</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Configuration…(contd.)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b="1" dirty="0" smtClean="0"/>
              <a:t>The structural factors that enabled Nehru </a:t>
            </a:r>
            <a:r>
              <a:rPr lang="en-US" dirty="0" smtClean="0"/>
              <a:t>to use the lever of his mass popularity to implement his ideological platform was simply that the </a:t>
            </a:r>
            <a:r>
              <a:rPr lang="en-US" b="1" dirty="0" smtClean="0"/>
              <a:t>capitalist class was not in charge of the state.</a:t>
            </a:r>
          </a:p>
          <a:p>
            <a:r>
              <a:rPr lang="en-US" dirty="0" smtClean="0"/>
              <a:t>The Indian state was </a:t>
            </a:r>
            <a:r>
              <a:rPr lang="en-US" b="1" dirty="0" smtClean="0"/>
              <a:t>not a state of the bourgeoisie</a:t>
            </a:r>
            <a:r>
              <a:rPr lang="en-US" dirty="0" smtClean="0"/>
              <a:t> as has been proclaimed; rather , as the history of the national movement demonstrates, it was </a:t>
            </a:r>
            <a:r>
              <a:rPr lang="en-US" b="1" dirty="0" smtClean="0"/>
              <a:t>an intermediate state.</a:t>
            </a:r>
          </a:p>
          <a:p>
            <a:r>
              <a:rPr lang="en-US" dirty="0" smtClean="0"/>
              <a:t>By the same token, given the nature of state power, Nehru’s attempt at </a:t>
            </a:r>
            <a:r>
              <a:rPr lang="en-US" b="1" dirty="0" smtClean="0"/>
              <a:t>building socialism could not but remain incomplete and therefore eventually non-viable</a:t>
            </a:r>
            <a:r>
              <a:rPr lang="en-US" b="1" dirty="0" smtClean="0"/>
              <a:t>.</a:t>
            </a:r>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Nehru’s Failure on Agrarian Reform and Land Cooperatives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sharing in state power, and indeed </a:t>
            </a:r>
            <a:r>
              <a:rPr lang="en-US" b="1" dirty="0" smtClean="0"/>
              <a:t>the pressure to achieve a dominant position in the coalition, by the rich and middle peasantry prevented Nehru from acting on the rural counterpart to the industrial strategy </a:t>
            </a:r>
            <a:r>
              <a:rPr lang="en-US" dirty="0" smtClean="0"/>
              <a:t>in his overall socialist </a:t>
            </a:r>
            <a:r>
              <a:rPr lang="en-US" dirty="0" err="1" smtClean="0"/>
              <a:t>programme</a:t>
            </a:r>
            <a:r>
              <a:rPr lang="en-US" dirty="0" smtClean="0"/>
              <a:t>.</a:t>
            </a:r>
          </a:p>
          <a:p>
            <a:r>
              <a:rPr lang="en-US" dirty="0" smtClean="0"/>
              <a:t>It is Nehru’s failure on the rural counterpart i.e. </a:t>
            </a:r>
            <a:r>
              <a:rPr lang="en-US" b="1" dirty="0" smtClean="0"/>
              <a:t>agrarian reform and land cooperatives</a:t>
            </a:r>
            <a:r>
              <a:rPr lang="en-US" dirty="0" smtClean="0"/>
              <a:t> that often results in questioning the very authenticity of his socialist convictions.</a:t>
            </a:r>
          </a:p>
          <a:p>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Concluding </a:t>
            </a:r>
            <a:r>
              <a:rPr lang="en-US" dirty="0" smtClean="0"/>
              <a:t>Observations: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However</a:t>
            </a:r>
            <a:r>
              <a:rPr lang="en-US" dirty="0" smtClean="0"/>
              <a:t>, just because one part of the project is thwarted by the particular configuration of power </a:t>
            </a:r>
            <a:r>
              <a:rPr lang="en-US" b="1" dirty="0" smtClean="0"/>
              <a:t>does not make the execution of the other part any less authentic</a:t>
            </a:r>
            <a:r>
              <a:rPr lang="en-US" b="1" dirty="0" smtClean="0"/>
              <a:t>.</a:t>
            </a:r>
          </a:p>
          <a:p>
            <a:r>
              <a:rPr lang="en-US" dirty="0" smtClean="0"/>
              <a:t>Despite the apparent affinity with Import Substitution Industrialization (ISI) </a:t>
            </a:r>
            <a:r>
              <a:rPr lang="en-US" dirty="0" err="1" smtClean="0"/>
              <a:t>programmes</a:t>
            </a:r>
            <a:r>
              <a:rPr lang="en-US" dirty="0" smtClean="0"/>
              <a:t> elsewhere, the </a:t>
            </a:r>
            <a:r>
              <a:rPr lang="en-US" b="1" dirty="0" smtClean="0"/>
              <a:t>Indian model had its own autonomous origins.</a:t>
            </a:r>
          </a:p>
          <a:p>
            <a:r>
              <a:rPr lang="en-US" dirty="0" smtClean="0"/>
              <a:t>The </a:t>
            </a:r>
            <a:r>
              <a:rPr lang="en-US" b="1" dirty="0" smtClean="0"/>
              <a:t>main features of the </a:t>
            </a:r>
            <a:r>
              <a:rPr lang="en-US" b="1" dirty="0" err="1" smtClean="0"/>
              <a:t>Mahalanobis</a:t>
            </a:r>
            <a:r>
              <a:rPr lang="en-US" b="1" dirty="0" smtClean="0"/>
              <a:t> model had all been pre-figured in the pre-independence thinking of Nehru,</a:t>
            </a:r>
            <a:r>
              <a:rPr lang="en-US" dirty="0" smtClean="0"/>
              <a:t> at whose instance the </a:t>
            </a:r>
            <a:r>
              <a:rPr lang="en-US" b="1" dirty="0" smtClean="0"/>
              <a:t>plan-frame</a:t>
            </a:r>
            <a:r>
              <a:rPr lang="en-US" dirty="0" smtClean="0"/>
              <a:t> and the </a:t>
            </a:r>
            <a:r>
              <a:rPr lang="en-US" b="1" dirty="0" err="1" smtClean="0"/>
              <a:t>Mahalanobis</a:t>
            </a:r>
            <a:r>
              <a:rPr lang="en-US" b="1" dirty="0" smtClean="0"/>
              <a:t> model </a:t>
            </a:r>
            <a:r>
              <a:rPr lang="en-US" dirty="0" smtClean="0"/>
              <a:t>had been prepared. </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 or Moderate----(contd.)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Congress leadership deemed such industrialization as essential </a:t>
            </a:r>
            <a:r>
              <a:rPr lang="en-US" b="1" dirty="0" smtClean="0"/>
              <a:t>for a variety of reasons: removing poverty and unemployment, eliminating the exclusive dependence on agriculture, developing the productive powers of the nation, achieving a higher level of civilization, and promoting national integration.</a:t>
            </a:r>
          </a:p>
          <a:p>
            <a:r>
              <a:rPr lang="en-US" dirty="0" smtClean="0"/>
              <a:t>Towards that end, the moderate leadership endorsed the prescriptions of the nineteenth century </a:t>
            </a:r>
            <a:r>
              <a:rPr lang="en-US" b="1" dirty="0" smtClean="0"/>
              <a:t>German economist Friedrich List for state intervention in the economy</a:t>
            </a:r>
            <a:r>
              <a:rPr lang="en-US" dirty="0" smtClean="0"/>
              <a:t> for purposes of development, refusing to buy the laissez-faire logic preferred by the British colonial authorities. </a:t>
            </a:r>
          </a:p>
          <a:p>
            <a:endParaRPr lang="en-US" b="1"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a:t>
            </a:r>
            <a:r>
              <a:rPr lang="en-US" dirty="0" smtClean="0"/>
              <a:t>Observations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That only serves to confirm the </a:t>
            </a:r>
            <a:r>
              <a:rPr lang="en-US" b="1" dirty="0" smtClean="0"/>
              <a:t>lack of impact of economic theory on the Indian economic strategy,</a:t>
            </a:r>
            <a:r>
              <a:rPr lang="en-US" dirty="0" smtClean="0"/>
              <a:t> since such theory was a development only of the </a:t>
            </a:r>
            <a:r>
              <a:rPr lang="en-US" dirty="0" smtClean="0"/>
              <a:t>1950s.</a:t>
            </a:r>
          </a:p>
          <a:p>
            <a:r>
              <a:rPr lang="en-US" dirty="0" smtClean="0"/>
              <a:t>Rather</a:t>
            </a:r>
            <a:r>
              <a:rPr lang="en-US" dirty="0" smtClean="0"/>
              <a:t>, in Nehru’s thinking the key considerations were </a:t>
            </a:r>
            <a:r>
              <a:rPr lang="en-US" b="1" dirty="0" smtClean="0"/>
              <a:t>sound industrial development, economic independence, and political survival of the nation in a power-driven international system.</a:t>
            </a:r>
          </a:p>
          <a:p>
            <a:r>
              <a:rPr lang="en-US" dirty="0" smtClean="0"/>
              <a:t>These goals had </a:t>
            </a:r>
            <a:r>
              <a:rPr lang="en-US" b="1" dirty="0" smtClean="0"/>
              <a:t>emerged not out of economic theory but nationalism, both economic and political</a:t>
            </a:r>
            <a:r>
              <a:rPr lang="en-US" b="1" dirty="0" smtClean="0"/>
              <a:t>. </a:t>
            </a:r>
            <a:endParaRPr lang="en-US" b="1" dirty="0" smtClean="0"/>
          </a:p>
          <a:p>
            <a:r>
              <a:rPr lang="en-US" b="1" dirty="0" smtClean="0"/>
              <a:t>India’s </a:t>
            </a:r>
            <a:r>
              <a:rPr lang="en-US" b="1" dirty="0" smtClean="0"/>
              <a:t>ISI strategy </a:t>
            </a:r>
            <a:r>
              <a:rPr lang="en-US" dirty="0" smtClean="0"/>
              <a:t>was rather distinctive in that it </a:t>
            </a:r>
            <a:r>
              <a:rPr lang="en-US" b="1" dirty="0" smtClean="0"/>
              <a:t>emphasized basic and heavy industries instead of consumer goods.</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a:t>
            </a:r>
            <a:r>
              <a:rPr lang="en-US" dirty="0" smtClean="0"/>
              <a:t>inspiration for that originated in </a:t>
            </a:r>
            <a:r>
              <a:rPr lang="en-US" b="1" dirty="0" smtClean="0"/>
              <a:t>Nehru’s understanding of the logic of power in the international system </a:t>
            </a:r>
            <a:r>
              <a:rPr lang="en-US" dirty="0" smtClean="0"/>
              <a:t>and his admiration for the Soviet model.</a:t>
            </a:r>
          </a:p>
          <a:p>
            <a:r>
              <a:rPr lang="en-US" dirty="0" smtClean="0"/>
              <a:t>In Nehru, the two elements in respect of </a:t>
            </a:r>
            <a:r>
              <a:rPr lang="en-US" b="1" dirty="0" smtClean="0"/>
              <a:t>heavy industries and inward-orientation were joined with a third one of state ownership</a:t>
            </a:r>
            <a:r>
              <a:rPr lang="en-US" dirty="0" smtClean="0"/>
              <a:t> in a comprehensive ideology dedicated to the achievement of </a:t>
            </a:r>
            <a:r>
              <a:rPr lang="en-US" b="1" dirty="0" smtClean="0"/>
              <a:t>a socialist society through democratic means.</a:t>
            </a:r>
          </a:p>
          <a:p>
            <a:r>
              <a:rPr lang="en-US" dirty="0" smtClean="0"/>
              <a:t>However, as discussed earlier the class alliance in which the </a:t>
            </a:r>
            <a:r>
              <a:rPr lang="en-US" b="1" dirty="0" smtClean="0"/>
              <a:t>peasantry wielded considerable power </a:t>
            </a:r>
            <a:r>
              <a:rPr lang="en-US" dirty="0" smtClean="0"/>
              <a:t>also </a:t>
            </a:r>
            <a:r>
              <a:rPr lang="en-US" b="1" dirty="0" smtClean="0"/>
              <a:t>prevented Nehru from enacting agrarian reform and land </a:t>
            </a:r>
            <a:r>
              <a:rPr lang="en-US" b="1" dirty="0" err="1" smtClean="0"/>
              <a:t>cooperativization</a:t>
            </a:r>
            <a:r>
              <a:rPr lang="en-US" b="1" dirty="0" smtClean="0"/>
              <a:t>, </a:t>
            </a:r>
            <a:r>
              <a:rPr lang="en-US" dirty="0" smtClean="0"/>
              <a:t>thus eventually crippling his larger socialist project.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process, </a:t>
            </a:r>
            <a:r>
              <a:rPr lang="en-US" b="1" dirty="0" smtClean="0"/>
              <a:t>the economic strategy was reduced to building autarchy and state hegemony </a:t>
            </a:r>
            <a:r>
              <a:rPr lang="en-US" dirty="0" smtClean="0"/>
              <a:t>over the economy through a vast far-flung public sector ( </a:t>
            </a:r>
            <a:r>
              <a:rPr lang="en-US" b="1" dirty="0" smtClean="0"/>
              <a:t>state capitalism</a:t>
            </a:r>
            <a:r>
              <a:rPr lang="en-US" dirty="0" smtClean="0"/>
              <a:t>) and </a:t>
            </a:r>
            <a:r>
              <a:rPr lang="en-US" b="1" dirty="0" smtClean="0"/>
              <a:t>a regulatory system of rigid controls over a restricted private sector</a:t>
            </a:r>
            <a:r>
              <a:rPr lang="en-US" dirty="0" smtClean="0"/>
              <a:t> (state </a:t>
            </a:r>
            <a:r>
              <a:rPr lang="en-US" dirty="0" err="1" smtClean="0"/>
              <a:t>commandism</a:t>
            </a:r>
            <a:r>
              <a:rPr lang="en-US" dirty="0" smtClean="0"/>
              <a:t>), </a:t>
            </a:r>
            <a:r>
              <a:rPr lang="en-US" b="1" dirty="0" smtClean="0"/>
              <a:t>rather than building socialism </a:t>
            </a:r>
            <a:r>
              <a:rPr lang="en-US" dirty="0" smtClean="0"/>
              <a:t>which Nehru had aimed for.</a:t>
            </a:r>
          </a:p>
          <a:p>
            <a:r>
              <a:rPr lang="en-US" b="1" dirty="0" smtClean="0"/>
              <a:t>Any policy once introduced tends to create structures of support for itself and thus to perpetuate itself. </a:t>
            </a:r>
            <a:r>
              <a:rPr lang="en-US" dirty="0" smtClean="0"/>
              <a:t>The ideological origins of policy </a:t>
            </a:r>
            <a:r>
              <a:rPr lang="en-US" dirty="0" err="1" smtClean="0"/>
              <a:t>favoured</a:t>
            </a:r>
            <a:r>
              <a:rPr lang="en-US" dirty="0" smtClean="0"/>
              <a:t> </a:t>
            </a:r>
            <a:r>
              <a:rPr lang="en-US" b="1" dirty="0" smtClean="0"/>
              <a:t>a tendency toward persistence in the policy even if it were shown to be less productive.</a:t>
            </a:r>
            <a:r>
              <a:rPr lang="en-US" dirty="0" smtClean="0"/>
              <a:t> Only crisis could shake the regime out of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 or Moderate----(contd.)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By the </a:t>
            </a:r>
            <a:r>
              <a:rPr lang="en-US" b="1" dirty="0" smtClean="0"/>
              <a:t>first decade of the 20</a:t>
            </a:r>
            <a:r>
              <a:rPr lang="en-US" b="1" baseline="30000" dirty="0" smtClean="0"/>
              <a:t>th</a:t>
            </a:r>
            <a:r>
              <a:rPr lang="en-US" b="1" dirty="0" smtClean="0"/>
              <a:t> century</a:t>
            </a:r>
            <a:r>
              <a:rPr lang="en-US" dirty="0" smtClean="0"/>
              <a:t>, the moderate phase of nationalism had been overtaken by extremism and militancy. During this phase </a:t>
            </a:r>
            <a:r>
              <a:rPr lang="en-US" b="1" dirty="0" smtClean="0"/>
              <a:t>it was felt that Britain did not simply fail in actively helping with industrialization, but that it was a fact that it thwarted industrialization as a matter of deliberate state policy.</a:t>
            </a:r>
          </a:p>
          <a:p>
            <a:r>
              <a:rPr lang="en-US" dirty="0" smtClean="0"/>
              <a:t>As early as in </a:t>
            </a:r>
            <a:r>
              <a:rPr lang="en-US" b="1" dirty="0" smtClean="0"/>
              <a:t>1936, </a:t>
            </a:r>
            <a:r>
              <a:rPr lang="en-US" dirty="0" smtClean="0"/>
              <a:t>in his presidential address to the Congress party at </a:t>
            </a:r>
            <a:r>
              <a:rPr lang="en-US" dirty="0" err="1" smtClean="0"/>
              <a:t>Lucknow</a:t>
            </a:r>
            <a:r>
              <a:rPr lang="en-US" dirty="0" smtClean="0"/>
              <a:t>, </a:t>
            </a:r>
            <a:r>
              <a:rPr lang="en-US" b="1" dirty="0" smtClean="0"/>
              <a:t>Nehru declared that he believed in the rapid industrialization of the country which would substantially improve the standards of the people and combat poverty.</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Nehru, Socialism and the Mixed Economy</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Fundamentally, </a:t>
            </a:r>
            <a:r>
              <a:rPr lang="en-US" b="1" dirty="0" smtClean="0"/>
              <a:t>Nehru’s vision of the public sector stood on a different footing from that of the Bombay Plan </a:t>
            </a:r>
            <a:r>
              <a:rPr lang="en-US" dirty="0" smtClean="0"/>
              <a:t>or Tata-Birla Plan (developed in 1945). For the Bombay planners, </a:t>
            </a:r>
            <a:r>
              <a:rPr lang="en-US" b="1" dirty="0" smtClean="0"/>
              <a:t>the role of the state in the economy was only temporary</a:t>
            </a:r>
            <a:r>
              <a:rPr lang="en-US" dirty="0" smtClean="0"/>
              <a:t> and for specific purposes. Their aim was to build a more flourishing industrial capitalism.</a:t>
            </a:r>
          </a:p>
          <a:p>
            <a:r>
              <a:rPr lang="en-US" b="1" dirty="0" smtClean="0"/>
              <a:t>Nehru, on the contrary, envisaged an ever-expanding public sector.</a:t>
            </a:r>
            <a:r>
              <a:rPr lang="en-US" dirty="0" smtClean="0"/>
              <a:t> </a:t>
            </a:r>
            <a:r>
              <a:rPr lang="en-US" b="1" dirty="0" smtClean="0"/>
              <a:t>Both absolutely and relative to the private sector,</a:t>
            </a:r>
            <a:r>
              <a:rPr lang="en-US" dirty="0" smtClean="0"/>
              <a:t> in possession of the commanding heights, fundamentally as a route to a socialist society.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Planning Committee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After he became </a:t>
            </a:r>
            <a:r>
              <a:rPr lang="en-US" b="1" dirty="0" smtClean="0"/>
              <a:t>Chairman of the National Planning Committee in 1938,</a:t>
            </a:r>
            <a:r>
              <a:rPr lang="en-US" dirty="0" smtClean="0"/>
              <a:t> Nehru increasingly turned his </a:t>
            </a:r>
            <a:r>
              <a:rPr lang="en-US" b="1" dirty="0" smtClean="0"/>
              <a:t>attention to the question of adapting socialism to Indian conditions.</a:t>
            </a:r>
          </a:p>
          <a:p>
            <a:r>
              <a:rPr lang="en-US" dirty="0" smtClean="0"/>
              <a:t>He came to the conclusion that the </a:t>
            </a:r>
            <a:r>
              <a:rPr lang="en-US" b="1" dirty="0" smtClean="0"/>
              <a:t>mode of transition to socialism was to be by way of a ‘mixed economy’,</a:t>
            </a:r>
            <a:r>
              <a:rPr lang="en-US" dirty="0" smtClean="0"/>
              <a:t> though it was not yet termed as such, under which all </a:t>
            </a:r>
            <a:r>
              <a:rPr lang="en-US" b="1" dirty="0" smtClean="0"/>
              <a:t>key industries were to be state-owned and state-managed.</a:t>
            </a:r>
          </a:p>
          <a:p>
            <a:r>
              <a:rPr lang="en-US" dirty="0" smtClean="0"/>
              <a:t>As the public sector expanded under a regime of planning in the mixed economy, </a:t>
            </a:r>
            <a:r>
              <a:rPr lang="en-US" b="1" dirty="0" smtClean="0"/>
              <a:t>the private sector would be reduced to an economic appendage, </a:t>
            </a:r>
            <a:r>
              <a:rPr lang="en-US" dirty="0" smtClean="0"/>
              <a:t>and thus a peaceful transition to socialism would take place.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Nehru’s Commitment to Democracy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At the same time, in contrast to orthodox Marxists who were votaries of revolution, </a:t>
            </a:r>
            <a:r>
              <a:rPr lang="en-US" b="1" dirty="0" smtClean="0"/>
              <a:t>Nehru was committed to democracy as the political route to the socialist society.</a:t>
            </a:r>
          </a:p>
          <a:p>
            <a:r>
              <a:rPr lang="en-US" dirty="0" smtClean="0"/>
              <a:t>Having arrived at this model before independence,</a:t>
            </a:r>
            <a:r>
              <a:rPr lang="en-US" b="1" dirty="0" smtClean="0"/>
              <a:t> Nehru had to be quiescent about socialism for several years</a:t>
            </a:r>
            <a:r>
              <a:rPr lang="en-US" dirty="0" smtClean="0"/>
              <a:t> after independence because of the turmoil of Partition and the factional divisions within the party and government.</a:t>
            </a:r>
          </a:p>
          <a:p>
            <a:r>
              <a:rPr lang="en-US" dirty="0" smtClean="0"/>
              <a:t>It was only </a:t>
            </a:r>
            <a:r>
              <a:rPr lang="en-US" b="1" dirty="0" smtClean="0"/>
              <a:t>in 1954, after he had consolidated his power both in the party and government, did Nehru begin to give public expression to the kind of society he eventually envisioned for India.</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Nehru’s Commitment…(Contd.)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November that year, he made it clear that he rejected capitalism, because a system which is based purely on the acquisitive instinct is immoral and he regarded its days to be numbered</a:t>
            </a:r>
            <a:r>
              <a:rPr lang="en-US" dirty="0" smtClean="0"/>
              <a:t>.</a:t>
            </a:r>
          </a:p>
          <a:p>
            <a:r>
              <a:rPr lang="en-US" dirty="0" smtClean="0"/>
              <a:t>A month later, the </a:t>
            </a:r>
            <a:r>
              <a:rPr lang="en-US" b="1" dirty="0" err="1" smtClean="0"/>
              <a:t>Lok</a:t>
            </a:r>
            <a:r>
              <a:rPr lang="en-US" b="1" dirty="0" smtClean="0"/>
              <a:t> </a:t>
            </a:r>
            <a:r>
              <a:rPr lang="en-US" b="1" dirty="0" err="1" smtClean="0"/>
              <a:t>Sabha</a:t>
            </a:r>
            <a:r>
              <a:rPr lang="en-US" b="1" dirty="0" smtClean="0"/>
              <a:t> passed a resolution supporting Nehru’s vision,</a:t>
            </a:r>
            <a:r>
              <a:rPr lang="en-US" dirty="0" smtClean="0"/>
              <a:t> and in </a:t>
            </a:r>
            <a:r>
              <a:rPr lang="en-US" b="1" dirty="0" smtClean="0"/>
              <a:t>January 1955 the Congress party in a historic resolution</a:t>
            </a:r>
            <a:r>
              <a:rPr lang="en-US" dirty="0" smtClean="0"/>
              <a:t> stated that ‘planning should take place with a view to the establishment of a </a:t>
            </a:r>
            <a:r>
              <a:rPr lang="en-US" b="1" dirty="0" smtClean="0"/>
              <a:t>socialistic pattern of </a:t>
            </a:r>
            <a:r>
              <a:rPr lang="en-US" b="1" dirty="0" smtClean="0"/>
              <a:t>society.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Rapid Expansion of the Public Sector</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According to this resolution </a:t>
            </a:r>
            <a:r>
              <a:rPr lang="en-US" dirty="0" smtClean="0"/>
              <a:t>the principal means of production are under </a:t>
            </a:r>
            <a:r>
              <a:rPr lang="en-US" b="1" dirty="0" smtClean="0"/>
              <a:t>social ownership or control, </a:t>
            </a:r>
            <a:r>
              <a:rPr lang="en-US" dirty="0" smtClean="0"/>
              <a:t>production is progressively speeded up and there is equitable distribution of the national income’.</a:t>
            </a:r>
          </a:p>
          <a:p>
            <a:r>
              <a:rPr lang="en-US" dirty="0" smtClean="0"/>
              <a:t>Significantly, referring to the two resolutions by parliament and party, </a:t>
            </a:r>
            <a:r>
              <a:rPr lang="en-US" b="1" dirty="0" err="1" smtClean="0"/>
              <a:t>Mahalanobis</a:t>
            </a:r>
            <a:r>
              <a:rPr lang="en-US" b="1" dirty="0" smtClean="0"/>
              <a:t> acknowledged in the model document that ‘these decisions settled, in principle,</a:t>
            </a:r>
            <a:r>
              <a:rPr lang="en-US" dirty="0" smtClean="0"/>
              <a:t> the type of economic development of India in future’, and in the plan-frame he recommended: ‘</a:t>
            </a:r>
            <a:r>
              <a:rPr lang="en-US" b="1" dirty="0" smtClean="0"/>
              <a:t>The public sector must be expanded rapidly and relatively faster than the private sector</a:t>
            </a:r>
            <a:r>
              <a:rPr lang="en-US" dirty="0" smtClean="0"/>
              <a:t> for steady advance to a socialistic pattern of economy’.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Second Five Year Plan and the Industrial Policy Resolution, 1956</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The Second Five Year Plan repeated the theme: ‘the basic criterion for determining the lines of advance must not be private profit but social gain… </a:t>
            </a:r>
            <a:r>
              <a:rPr lang="en-US" b="1" dirty="0" smtClean="0"/>
              <a:t>The public sector</a:t>
            </a:r>
            <a:r>
              <a:rPr lang="en-US" dirty="0" smtClean="0"/>
              <a:t> has to expand rapidly… it has to </a:t>
            </a:r>
            <a:r>
              <a:rPr lang="en-US" b="1" dirty="0" smtClean="0"/>
              <a:t>play the dominant role</a:t>
            </a:r>
            <a:r>
              <a:rPr lang="en-US" dirty="0" smtClean="0"/>
              <a:t>…the public sector must grow </a:t>
            </a:r>
            <a:r>
              <a:rPr lang="en-US" b="1" dirty="0" smtClean="0"/>
              <a:t>not only absolutely but also relatively to the private sector’.</a:t>
            </a:r>
          </a:p>
          <a:p>
            <a:r>
              <a:rPr lang="en-US" b="1" dirty="0" smtClean="0"/>
              <a:t>The Industrial Policy Resolution of 1956 then reserved solely for the public sector ‘all industries of basic and strategic importance</a:t>
            </a:r>
            <a:r>
              <a:rPr lang="en-US" dirty="0" smtClean="0"/>
              <a:t>, or in the nature of public utility services’; not only that, ‘other industries which are essential and require investment on a scale which only the State, in present circumstances, could provide, have also to be in the public sector</a:t>
            </a:r>
            <a:r>
              <a:rPr lang="en-US" dirty="0" smtClean="0"/>
              <a:t>.</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2260</Words>
  <Application>Microsoft Office PowerPoint</Application>
  <PresentationFormat>On-screen Show (4:3)</PresentationFormat>
  <Paragraphs>77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Liberal or Moderate phase of the Movement and Industrialization</vt:lpstr>
      <vt:lpstr>Liberal or Moderate----(contd.)</vt:lpstr>
      <vt:lpstr>Liberal or Moderate----(contd.)</vt:lpstr>
      <vt:lpstr>Nehru, Socialism and the Mixed Economy</vt:lpstr>
      <vt:lpstr>National Planning Committee</vt:lpstr>
      <vt:lpstr>Nehru’s Commitment to Democracy</vt:lpstr>
      <vt:lpstr>Nehru’s Commitment…(Contd.)</vt:lpstr>
      <vt:lpstr>Rapid Expansion of the Public Sector</vt:lpstr>
      <vt:lpstr>The Second Five Year Plan and the Industrial Policy Resolution, 1956</vt:lpstr>
      <vt:lpstr>The Third Five Year Plan and the Role of the Public Sector</vt:lpstr>
      <vt:lpstr>The Third Five Year Plan…(Contd.)</vt:lpstr>
      <vt:lpstr>Congress Party, State Power, and Socialism</vt:lpstr>
      <vt:lpstr>Congress Party…(contd.)</vt:lpstr>
      <vt:lpstr>Class Configuration within the Party</vt:lpstr>
      <vt:lpstr>Class Configuration…(contd.)</vt:lpstr>
      <vt:lpstr>Class Configuration…(contd.)</vt:lpstr>
      <vt:lpstr>Class Configuration…(contd.)</vt:lpstr>
      <vt:lpstr>Nehru’s Failure on Agrarian Reform and Land Cooperatives</vt:lpstr>
      <vt:lpstr>Concluding Observations:</vt:lpstr>
      <vt:lpstr>Concluding Observations (Contd.)</vt:lpstr>
      <vt:lpstr>Concluding Observations …(contd.)</vt:lpstr>
      <vt:lpstr>Concluding Observations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Superman</dc:creator>
  <cp:lastModifiedBy>Superman</cp:lastModifiedBy>
  <cp:revision>94</cp:revision>
  <dcterms:created xsi:type="dcterms:W3CDTF">2006-08-16T00:00:00Z</dcterms:created>
  <dcterms:modified xsi:type="dcterms:W3CDTF">2022-01-06T12:46:53Z</dcterms:modified>
</cp:coreProperties>
</file>